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696" r:id="rId5"/>
  </p:sldMasterIdLst>
  <p:notesMasterIdLst>
    <p:notesMasterId r:id="rId41"/>
  </p:notesMasterIdLst>
  <p:sldIdLst>
    <p:sldId id="597" r:id="rId6"/>
    <p:sldId id="548" r:id="rId7"/>
    <p:sldId id="558" r:id="rId8"/>
    <p:sldId id="560" r:id="rId9"/>
    <p:sldId id="579" r:id="rId10"/>
    <p:sldId id="580" r:id="rId11"/>
    <p:sldId id="581" r:id="rId12"/>
    <p:sldId id="582" r:id="rId13"/>
    <p:sldId id="568" r:id="rId14"/>
    <p:sldId id="569" r:id="rId15"/>
    <p:sldId id="570" r:id="rId16"/>
    <p:sldId id="595" r:id="rId17"/>
    <p:sldId id="590" r:id="rId18"/>
    <p:sldId id="591" r:id="rId19"/>
    <p:sldId id="589" r:id="rId20"/>
    <p:sldId id="594" r:id="rId21"/>
    <p:sldId id="592" r:id="rId22"/>
    <p:sldId id="596" r:id="rId23"/>
    <p:sldId id="563" r:id="rId24"/>
    <p:sldId id="573" r:id="rId25"/>
    <p:sldId id="575" r:id="rId26"/>
    <p:sldId id="566" r:id="rId27"/>
    <p:sldId id="574" r:id="rId28"/>
    <p:sldId id="631" r:id="rId29"/>
    <p:sldId id="593" r:id="rId30"/>
    <p:sldId id="632" r:id="rId31"/>
    <p:sldId id="617" r:id="rId32"/>
    <p:sldId id="633" r:id="rId33"/>
    <p:sldId id="634" r:id="rId34"/>
    <p:sldId id="601" r:id="rId35"/>
    <p:sldId id="602" r:id="rId36"/>
    <p:sldId id="603" r:id="rId37"/>
    <p:sldId id="604" r:id="rId38"/>
    <p:sldId id="615" r:id="rId39"/>
    <p:sldId id="435" r:id="rId40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8EE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435A42-B8E7-3B41-9AB9-B150116377BD}" v="343" dt="2021-03-29T16:06:11.5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23" autoAdjust="0"/>
    <p:restoredTop sz="95761" autoAdjust="0"/>
  </p:normalViewPr>
  <p:slideViewPr>
    <p:cSldViewPr snapToGrid="0">
      <p:cViewPr varScale="1">
        <p:scale>
          <a:sx n="152" d="100"/>
          <a:sy n="152" d="100"/>
        </p:scale>
        <p:origin x="156" y="21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presProps" Target="pres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B08EC-A42A-43C3-B442-88D08BB60B55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1C16D-8483-4E5F-A7D5-91F8FA14C929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7004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A820A-B8C6-4324-8113-EFDB505FFB5E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1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1C16D-8483-4E5F-A7D5-91F8FA14C92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225472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A820A-B8C6-4324-8113-EFDB505FFB5E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171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1C16D-8483-4E5F-A7D5-91F8FA14C92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259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1 dilemma gedaan met een deel van de groep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C16D-8483-4E5F-A7D5-91F8FA14C929}" type="slidenum">
              <a:rPr lang="nl-BE" smtClean="0"/>
              <a:t>27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340356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Nog samen te verbeteren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C16D-8483-4E5F-A7D5-91F8FA14C929}" type="slidenum">
              <a:rPr lang="nl-BE" smtClean="0"/>
              <a:t>30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859802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388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596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2146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AFCFE0-15E3-425C-97C1-0F03FDD72F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AD9920F6-1205-43FE-80C5-3CDB7A426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5421B7A-0951-4A61-81A8-61D75F07A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06B03E04-DAB5-478D-8943-5DE12D3D3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D1AF70F-FD3F-48C5-B46E-BD409EDBF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137001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853E61-B650-44C9-9DDF-BCB190FAB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E5F7EF-3AD2-4BCA-8F59-8C02763311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617A061F-BEBC-41A3-A7DB-7B5324A46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F6EE60B1-1F4F-46B0-B6CA-EA347045CB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4DE4420-6B3C-46D7-9F4C-D61D24EFD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98613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E6DB08-737E-4C9C-8F56-B019AA782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C8ACCA14-1494-46CF-BB3E-BBEFBBF5F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19836FD-4DA6-494A-8072-6CF4D6F8F9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7BBB8D10-9D71-43E4-88DB-77CFA4F9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9B76355-5F78-48D6-A5BF-9D240DAC3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20437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CFD6B3-3835-48F7-95F5-118B04307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9D9BA4F-5836-4CA8-9BF9-3D13208F3C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DE0F93A3-D2A2-4880-BAB6-7AEEBB601E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69292CF-A453-48C1-A6CA-D3D6A2DBEF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B7DE7144-280E-481F-A31A-EF436B453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682C982A-86F4-4FD5-848B-B9ECCF2D0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29848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F38611-345E-4F67-B84C-F01CC1CB51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2A9FE9D8-A1EB-4FD6-BF88-7452BD893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A435F6-D91F-4AFD-A9DE-3C4081CFBC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7A12BC0F-33EC-43AB-906C-D29CDCE386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0CAF8A00-F582-4ABA-AF2A-625EAFC693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5C3F1F74-7AB8-4CE6-9E00-6DEA61DBE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C3696D54-F0F3-4C7F-8C92-3B9D71722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7EC885C8-E4D4-4B22-BE93-BB63CA85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83144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E8BAE7-E7F4-4E35-9ED9-71E90AD95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F5AFDBFB-0CCF-4042-A72E-90C94B876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B9D7BBC9-8AEB-433E-9252-3F00AE1BC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E9995AE6-EF3F-485D-B333-C39562FB0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107216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B479E833-39CA-461A-AC43-D0AF2B3E5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3D157F9-0BA3-4FF1-A7C8-B9EC3D8A6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71A4C5F6-FE9D-4692-A4ED-40C6D3184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9651143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C5E780-0A71-4DA1-9506-0EF8315160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8B4945B-E3C2-4584-B9F6-7AD1020D1F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59C9451E-806D-4D72-807A-C9F4FBAD10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E4AFF11-78DE-4D80-A001-3E2376643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729BDD97-98BB-4F91-A1D7-2EEA2949D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6602075-5947-4728-8B5A-E3B79F279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03490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4247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61867CB-C8DD-450A-BC50-100C81F419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C5EC59C0-20C8-4291-A52E-94ECCE0950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C8D74C4E-9BAD-4D00-A5A3-8BE23FD49B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F5CDA9ED-CA40-4A08-8CD4-F9C15BECD9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592E93B8-31C1-4E9D-A037-6ECFE28C4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A2E2437F-F599-4E65-BB19-8E2C9C26F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44606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FC162E-74E5-4A96-9540-000F650B4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9A88283C-224F-4533-97D4-534A260BC2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B8729CE-85BF-427D-BEFF-81D20692B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1980A20-657B-4135-B6EE-B37C9AE53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0BB6017-2BBD-44AF-9B67-B9CA0CC9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547425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EB108EFC-1174-435E-BBFD-C99C694A74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B200BBFE-A399-4A5B-8186-518DCD273A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31A992E-0C88-4E20-BEBA-1596841B6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2BC0AE9-F002-4AC7-91BB-1CF445614A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7EB2330-2B58-4827-A8A9-9A6C6F4A8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0128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3520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50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735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836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738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336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3008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8/11/2023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61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A2FD2BA1-E850-42F9-BBCD-CB8AEAF29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B7F95351-45D5-4D9D-98EC-B43DE3CE7F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6A0FE0A-3C71-41A5-A9BD-49F9158ADE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1AEAF5-6040-4E03-9204-B7CAFD2F69FC}" type="datetimeFigureOut">
              <a:rPr lang="nl-BE" smtClean="0"/>
              <a:t>8/11/2023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A03269C2-5920-44E3-8CA5-73C12CAC21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6D95C11F-8732-448D-8652-BC36FB99EB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739EC9-42E1-4E0A-B62F-FB7E6B01117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807955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1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aalwinkel.nl/afstuderen-stap-1-probleemanalyse/" TargetMode="External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media" Target="../media/media6.mp3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4.xml"/><Relationship Id="rId4" Type="http://schemas.openxmlformats.org/officeDocument/2006/relationships/audio" Target="../media/media6.mp3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p3"/><Relationship Id="rId1" Type="http://schemas.microsoft.com/office/2007/relationships/media" Target="../media/media7.mp3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p3"/><Relationship Id="rId1" Type="http://schemas.microsoft.com/office/2007/relationships/media" Target="../media/media8.mp3"/><Relationship Id="rId6" Type="http://schemas.openxmlformats.org/officeDocument/2006/relationships/image" Target="../media/image1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document/d/1A3Ey63A-g2wuogbQv1dKemVa91fcC0w4MTYWgUAPJGw/edit?usp=sharing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quizlet.com/be/251704777/12-mondeling-deel-5-is-het-appartement-nog-vrij-woordenschat-flash-card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0E127-8C77-4DB7-B7FF-635F0BC14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Waystage</a:t>
            </a:r>
            <a:br>
              <a:rPr lang="nl-BE" dirty="0"/>
            </a:br>
            <a:r>
              <a:rPr lang="nl-BE" dirty="0"/>
              <a:t>1.2. verkort (80u)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03A8A61-FD22-43CA-80C7-5FC1D08E2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4123267"/>
            <a:ext cx="9228201" cy="164592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DE4AF013-8AED-4C02-9B16-96261E20E9BC}"/>
              </a:ext>
            </a:extLst>
          </p:cNvPr>
          <p:cNvSpPr txBox="1">
            <a:spLocks/>
          </p:cNvSpPr>
          <p:nvPr/>
        </p:nvSpPr>
        <p:spPr>
          <a:xfrm rot="16200000">
            <a:off x="8215181" y="2693332"/>
            <a:ext cx="4787146" cy="136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rgbClr val="26262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8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WELKOM!</a:t>
            </a:r>
          </a:p>
        </p:txBody>
      </p:sp>
      <p:sp>
        <p:nvSpPr>
          <p:cNvPr id="5" name="Oval Callout 7">
            <a:extLst>
              <a:ext uri="{FF2B5EF4-FFF2-40B4-BE49-F238E27FC236}">
                <a16:creationId xmlns:a16="http://schemas.microsoft.com/office/drawing/2014/main" id="{2D927744-D3B9-47AA-B541-D385B24F1B86}"/>
              </a:ext>
            </a:extLst>
          </p:cNvPr>
          <p:cNvSpPr/>
          <p:nvPr/>
        </p:nvSpPr>
        <p:spPr>
          <a:xfrm>
            <a:off x="5830655" y="554578"/>
            <a:ext cx="3448762" cy="2064404"/>
          </a:xfrm>
          <a:prstGeom prst="wedgeEllipseCallout">
            <a:avLst/>
          </a:prstGeom>
          <a:solidFill>
            <a:srgbClr val="334F6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Online!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3D6B9-2AF1-4711-B336-F58D1A9B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ze aan?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AE5EB5-ED21-4F98-96F9-CB8C7C295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509" y="2011681"/>
            <a:ext cx="5109166" cy="1417320"/>
          </a:xfrm>
        </p:spPr>
        <p:txBody>
          <a:bodyPr/>
          <a:lstStyle/>
          <a:p>
            <a:r>
              <a:rPr lang="nl-BE" dirty="0"/>
              <a:t>Hij draagt een geruit hemd.</a:t>
            </a:r>
          </a:p>
          <a:p>
            <a:r>
              <a:rPr lang="nl-BE" dirty="0"/>
              <a:t>Hij heeft een </a:t>
            </a:r>
            <a:r>
              <a:rPr lang="nl-BE" dirty="0">
                <a:solidFill>
                  <a:srgbClr val="00B050"/>
                </a:solidFill>
              </a:rPr>
              <a:t>wit</a:t>
            </a:r>
            <a:r>
              <a:rPr lang="nl-BE" dirty="0"/>
              <a:t> T-shirt, een jeansbroek en sportschoenen aan. 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F7E8F11-20F4-43F3-BFA1-D3D84BDC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76" y="2059717"/>
            <a:ext cx="1524132" cy="367011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DB61950-0B2D-48C0-87B6-C544F772B7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369" y="2029047"/>
            <a:ext cx="1151255" cy="37007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7F613FF-9B08-479E-A649-BDCE88BEEE07}"/>
              </a:ext>
            </a:extLst>
          </p:cNvPr>
          <p:cNvSpPr txBox="1">
            <a:spLocks/>
          </p:cNvSpPr>
          <p:nvPr/>
        </p:nvSpPr>
        <p:spPr>
          <a:xfrm>
            <a:off x="4859092" y="4312507"/>
            <a:ext cx="5109166" cy="141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Ze heeft sandalen aan.   </a:t>
            </a:r>
          </a:p>
          <a:p>
            <a:r>
              <a:rPr lang="nl-BE" dirty="0"/>
              <a:t>Ze draagt een </a:t>
            </a:r>
            <a:r>
              <a:rPr lang="nl-BE" dirty="0">
                <a:solidFill>
                  <a:srgbClr val="FF0000"/>
                </a:solidFill>
              </a:rPr>
              <a:t>wit</a:t>
            </a:r>
            <a:r>
              <a:rPr lang="nl-BE" dirty="0"/>
              <a:t> </a:t>
            </a:r>
            <a:r>
              <a:rPr lang="nl-BE" dirty="0">
                <a:solidFill>
                  <a:srgbClr val="00B050"/>
                </a:solidFill>
              </a:rPr>
              <a:t>&gt; witte </a:t>
            </a:r>
            <a:r>
              <a:rPr lang="nl-BE" dirty="0"/>
              <a:t>broek en een gebloemde bloes zonder mouwen.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290273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91B11B-0047-455A-BCAD-F2B68DC84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B0F0"/>
                </a:solidFill>
              </a:rPr>
              <a:t>Adjectief met of zonder -e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8BD5A2C-244A-4E02-9D37-2DE9AA121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de groen___ broek			het wit___ vest</a:t>
            </a:r>
          </a:p>
          <a:p>
            <a:r>
              <a:rPr lang="nl-BE" dirty="0"/>
              <a:t>een gestreept___ hemd		smal___ broekspijpen</a:t>
            </a:r>
          </a:p>
          <a:p>
            <a:r>
              <a:rPr lang="nl-BE" dirty="0"/>
              <a:t>het gebloemd___ kleedje		De broek is nieuw___.</a:t>
            </a:r>
          </a:p>
          <a:p>
            <a:r>
              <a:rPr lang="nl-BE" dirty="0"/>
              <a:t>die geruit___ das			dit bruin___ kostuum</a:t>
            </a:r>
          </a:p>
          <a:p>
            <a:r>
              <a:rPr lang="nl-BE" dirty="0"/>
              <a:t>een verkort___ rok			die zwart___ panty’s</a:t>
            </a:r>
          </a:p>
          <a:p>
            <a:r>
              <a:rPr lang="nl-BE" dirty="0"/>
              <a:t>dat blauw___ badpak			een zwart___ pak </a:t>
            </a:r>
          </a:p>
          <a:p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DA36616-5491-4A21-AFED-949C80B7016F}"/>
              </a:ext>
            </a:extLst>
          </p:cNvPr>
          <p:cNvSpPr txBox="1"/>
          <p:nvPr/>
        </p:nvSpPr>
        <p:spPr>
          <a:xfrm>
            <a:off x="6096000" y="126026"/>
            <a:ext cx="596001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Syllabus mondeling </a:t>
            </a:r>
            <a:r>
              <a:rPr lang="nl-BE" sz="2800" dirty="0">
                <a:solidFill>
                  <a:schemeClr val="bg1"/>
                </a:solidFill>
              </a:rPr>
              <a:t>p. 30, oefening 2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0686F17-1824-4B41-8F36-B47B9315405C}"/>
              </a:ext>
            </a:extLst>
          </p:cNvPr>
          <p:cNvSpPr txBox="1"/>
          <p:nvPr/>
        </p:nvSpPr>
        <p:spPr>
          <a:xfrm>
            <a:off x="2027903" y="4345208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26854EFC-606B-473E-BD12-C82089D71C60}"/>
              </a:ext>
            </a:extLst>
          </p:cNvPr>
          <p:cNvSpPr txBox="1"/>
          <p:nvPr/>
        </p:nvSpPr>
        <p:spPr>
          <a:xfrm>
            <a:off x="2568677" y="2418059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/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97FCDA8-91DA-4A76-B61C-B2DFC2B9E14C}"/>
              </a:ext>
            </a:extLst>
          </p:cNvPr>
          <p:cNvSpPr txBox="1"/>
          <p:nvPr/>
        </p:nvSpPr>
        <p:spPr>
          <a:xfrm>
            <a:off x="2497013" y="2912551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30D32DF8-E75A-4EBA-B1A9-BC7D5C4591BF}"/>
              </a:ext>
            </a:extLst>
          </p:cNvPr>
          <p:cNvSpPr txBox="1"/>
          <p:nvPr/>
        </p:nvSpPr>
        <p:spPr>
          <a:xfrm>
            <a:off x="1949243" y="3407043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AF3E518F-A7CC-4F5C-BB4E-63DDDBF47F45}"/>
              </a:ext>
            </a:extLst>
          </p:cNvPr>
          <p:cNvSpPr txBox="1"/>
          <p:nvPr/>
        </p:nvSpPr>
        <p:spPr>
          <a:xfrm>
            <a:off x="2220465" y="3867129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1BF6153-55E2-4DAE-AA3A-943A753E8CD1}"/>
              </a:ext>
            </a:extLst>
          </p:cNvPr>
          <p:cNvSpPr txBox="1"/>
          <p:nvPr/>
        </p:nvSpPr>
        <p:spPr>
          <a:xfrm>
            <a:off x="6343225" y="3867128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0F96ECF-F159-4BBF-BA1A-60EECFB57D87}"/>
              </a:ext>
            </a:extLst>
          </p:cNvPr>
          <p:cNvSpPr txBox="1"/>
          <p:nvPr/>
        </p:nvSpPr>
        <p:spPr>
          <a:xfrm>
            <a:off x="6096000" y="1952831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te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E0204E8-B559-47AD-9A99-3FAE620B79E8}"/>
              </a:ext>
            </a:extLst>
          </p:cNvPr>
          <p:cNvSpPr txBox="1"/>
          <p:nvPr/>
        </p:nvSpPr>
        <p:spPr>
          <a:xfrm>
            <a:off x="5801413" y="2447555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 err="1">
                <a:solidFill>
                  <a:srgbClr val="00B0F0"/>
                </a:solidFill>
              </a:rPr>
              <a:t>le</a:t>
            </a:r>
            <a:endParaRPr lang="nl-BE" sz="2400" b="1" dirty="0">
              <a:solidFill>
                <a:srgbClr val="00B0F0"/>
              </a:solidFill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D5460D69-1D57-4CB8-86BE-F08CC9EFBAF4}"/>
              </a:ext>
            </a:extLst>
          </p:cNvPr>
          <p:cNvSpPr txBox="1"/>
          <p:nvPr/>
        </p:nvSpPr>
        <p:spPr>
          <a:xfrm>
            <a:off x="7420897" y="2941626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/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5417F310-6B30-4E5A-A606-9F5694DEF782}"/>
              </a:ext>
            </a:extLst>
          </p:cNvPr>
          <p:cNvSpPr txBox="1"/>
          <p:nvPr/>
        </p:nvSpPr>
        <p:spPr>
          <a:xfrm>
            <a:off x="6281354" y="3423772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0705393-61C4-4E1B-AE32-F1F68B57ECD8}"/>
              </a:ext>
            </a:extLst>
          </p:cNvPr>
          <p:cNvSpPr txBox="1"/>
          <p:nvPr/>
        </p:nvSpPr>
        <p:spPr>
          <a:xfrm>
            <a:off x="1865787" y="1957184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565E6700-4540-4FAC-B954-FFB27DE24CE5}"/>
              </a:ext>
            </a:extLst>
          </p:cNvPr>
          <p:cNvSpPr txBox="1"/>
          <p:nvPr/>
        </p:nvSpPr>
        <p:spPr>
          <a:xfrm>
            <a:off x="6474920" y="4328793"/>
            <a:ext cx="69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967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54AE0D3D-706D-B540-BB8B-B6FB906AD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08" y="0"/>
            <a:ext cx="5528934" cy="6826004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F390301-55B5-054D-9A78-335BF3DE32A6}"/>
              </a:ext>
            </a:extLst>
          </p:cNvPr>
          <p:cNvSpPr txBox="1"/>
          <p:nvPr/>
        </p:nvSpPr>
        <p:spPr>
          <a:xfrm>
            <a:off x="8155858" y="126026"/>
            <a:ext cx="3900157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Syllabus mondeling </a:t>
            </a:r>
            <a:r>
              <a:rPr lang="nl-BE" sz="2800" dirty="0">
                <a:solidFill>
                  <a:schemeClr val="bg1"/>
                </a:solidFill>
              </a:rPr>
              <a:t>p. 31</a:t>
            </a:r>
          </a:p>
        </p:txBody>
      </p:sp>
      <p:sp>
        <p:nvSpPr>
          <p:cNvPr id="6" name="Ovaal 5">
            <a:extLst>
              <a:ext uri="{FF2B5EF4-FFF2-40B4-BE49-F238E27FC236}">
                <a16:creationId xmlns:a16="http://schemas.microsoft.com/office/drawing/2014/main" id="{BE045C3F-0C0C-8345-B0A4-95B974F00D00}"/>
              </a:ext>
            </a:extLst>
          </p:cNvPr>
          <p:cNvSpPr/>
          <p:nvPr/>
        </p:nvSpPr>
        <p:spPr>
          <a:xfrm>
            <a:off x="973394" y="1106129"/>
            <a:ext cx="2477729" cy="76691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608315D2-EB76-0C40-AAE8-D36AC41130B0}"/>
              </a:ext>
            </a:extLst>
          </p:cNvPr>
          <p:cNvSpPr/>
          <p:nvPr/>
        </p:nvSpPr>
        <p:spPr>
          <a:xfrm rot="5400000">
            <a:off x="-1249927" y="3440064"/>
            <a:ext cx="3664977" cy="116512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44A3B8B-9148-E64F-8481-3507D2A1FCE5}"/>
              </a:ext>
            </a:extLst>
          </p:cNvPr>
          <p:cNvSpPr txBox="1"/>
          <p:nvPr/>
        </p:nvSpPr>
        <p:spPr>
          <a:xfrm>
            <a:off x="6191072" y="1858730"/>
            <a:ext cx="5633885" cy="3108543"/>
          </a:xfrm>
          <a:prstGeom prst="rect">
            <a:avLst/>
          </a:prstGeom>
          <a:solidFill>
            <a:srgbClr val="F9E8EE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nl-BE" sz="2800" b="1" dirty="0">
                <a:solidFill>
                  <a:srgbClr val="FF0000"/>
                </a:solidFill>
              </a:rPr>
              <a:t>Adjectief krijgt altijd een +e, behalve als:</a:t>
            </a:r>
          </a:p>
          <a:p>
            <a:endParaRPr lang="nl-BE" sz="2800" dirty="0"/>
          </a:p>
          <a:p>
            <a:pPr marL="342900" indent="-342900">
              <a:buFont typeface="+mj-lt"/>
              <a:buAutoNum type="arabicPeriod"/>
            </a:pPr>
            <a:r>
              <a:rPr lang="nl-BE" sz="2800" dirty="0"/>
              <a:t>Het adjectief staat apart (met verbum ‘zijn’)</a:t>
            </a:r>
          </a:p>
          <a:p>
            <a:pPr marL="342900" indent="-342900">
              <a:buFont typeface="+mj-lt"/>
              <a:buAutoNum type="arabicPeriod"/>
            </a:pPr>
            <a:r>
              <a:rPr lang="nl-BE" sz="2800" dirty="0"/>
              <a:t>Singularis + het-woord + onbepaald lidwoord (een/geen/…)</a:t>
            </a:r>
          </a:p>
        </p:txBody>
      </p:sp>
    </p:spTree>
    <p:extLst>
      <p:ext uri="{BB962C8B-B14F-4D97-AF65-F5344CB8AC3E}">
        <p14:creationId xmlns:p14="http://schemas.microsoft.com/office/powerpoint/2010/main" val="66532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0D54AAF1-29E4-B44E-BBC8-07ED02329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6837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3193055D-464B-A04A-BA25-62F778C16284}"/>
              </a:ext>
            </a:extLst>
          </p:cNvPr>
          <p:cNvSpPr txBox="1"/>
          <p:nvPr/>
        </p:nvSpPr>
        <p:spPr>
          <a:xfrm>
            <a:off x="5796116" y="126026"/>
            <a:ext cx="6259899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66-67, oefening 4</a:t>
            </a:r>
          </a:p>
        </p:txBody>
      </p:sp>
    </p:spTree>
    <p:extLst>
      <p:ext uri="{BB962C8B-B14F-4D97-AF65-F5344CB8AC3E}">
        <p14:creationId xmlns:p14="http://schemas.microsoft.com/office/powerpoint/2010/main" val="631941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4F4960ED-76F4-794F-83DF-4A9B3885F0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611" y="754744"/>
            <a:ext cx="8735010" cy="5348512"/>
          </a:xfrm>
          <a:prstGeom prst="rect">
            <a:avLst/>
          </a:prstGeom>
        </p:spPr>
      </p:pic>
      <p:pic>
        <p:nvPicPr>
          <p:cNvPr id="5" name="21 Nummer 21">
            <a:hlinkClick r:id="" action="ppaction://media"/>
            <a:extLst>
              <a:ext uri="{FF2B5EF4-FFF2-40B4-BE49-F238E27FC236}">
                <a16:creationId xmlns:a16="http://schemas.microsoft.com/office/drawing/2014/main" id="{7AC335FF-11FD-DC4E-BFD2-0854857CDB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638809" y="2574698"/>
            <a:ext cx="609600" cy="609600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B830D083-9FC4-024E-9BFB-001A1D2368D3}"/>
              </a:ext>
            </a:extLst>
          </p:cNvPr>
          <p:cNvSpPr txBox="1"/>
          <p:nvPr/>
        </p:nvSpPr>
        <p:spPr>
          <a:xfrm>
            <a:off x="6096000" y="151426"/>
            <a:ext cx="596001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68, oefening 5</a:t>
            </a:r>
          </a:p>
        </p:txBody>
      </p:sp>
    </p:spTree>
    <p:extLst>
      <p:ext uri="{BB962C8B-B14F-4D97-AF65-F5344CB8AC3E}">
        <p14:creationId xmlns:p14="http://schemas.microsoft.com/office/powerpoint/2010/main" val="142274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56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2F128-DD73-4FB6-ADA2-163CFAC70B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Verloren gelopen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87C81EB-C5E4-4580-AC11-FD4200E09BE4}"/>
              </a:ext>
            </a:extLst>
          </p:cNvPr>
          <p:cNvSpPr txBox="1"/>
          <p:nvPr/>
        </p:nvSpPr>
        <p:spPr>
          <a:xfrm>
            <a:off x="6096000" y="126026"/>
            <a:ext cx="596001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68, oefening 6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005D0B6-B1D7-4345-8F21-D86CE9C8C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47" y="1674962"/>
            <a:ext cx="6492552" cy="518303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D57BCD7-6008-4023-8957-B7EC81F045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7336" y="886717"/>
            <a:ext cx="4925671" cy="5146121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106AE3DB-A528-448E-B057-17EE2DD4FE15}"/>
              </a:ext>
            </a:extLst>
          </p:cNvPr>
          <p:cNvSpPr txBox="1"/>
          <p:nvPr/>
        </p:nvSpPr>
        <p:spPr>
          <a:xfrm>
            <a:off x="7007074" y="2428913"/>
            <a:ext cx="4925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   1	2	3            4           5	        6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A46D694-46EF-4D95-9A37-7EC4204B93C1}"/>
              </a:ext>
            </a:extLst>
          </p:cNvPr>
          <p:cNvSpPr txBox="1"/>
          <p:nvPr/>
        </p:nvSpPr>
        <p:spPr>
          <a:xfrm>
            <a:off x="7007074" y="4171164"/>
            <a:ext cx="4925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   7	8	9         10         11	      12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1457BC3E-54AD-45CD-BFA7-D96598267049}"/>
              </a:ext>
            </a:extLst>
          </p:cNvPr>
          <p:cNvSpPr txBox="1"/>
          <p:nvPr/>
        </p:nvSpPr>
        <p:spPr>
          <a:xfrm>
            <a:off x="7007074" y="6070254"/>
            <a:ext cx="4925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000" b="1" dirty="0"/>
              <a:t>   13	14        15          16           17          18</a:t>
            </a:r>
          </a:p>
        </p:txBody>
      </p:sp>
    </p:spTree>
    <p:extLst>
      <p:ext uri="{BB962C8B-B14F-4D97-AF65-F5344CB8AC3E}">
        <p14:creationId xmlns:p14="http://schemas.microsoft.com/office/powerpoint/2010/main" val="17128968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3EFC8F-0900-EA49-9C80-5D94B036C1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4683" y="499533"/>
            <a:ext cx="4435316" cy="1658198"/>
          </a:xfrm>
        </p:spPr>
        <p:txBody>
          <a:bodyPr/>
          <a:lstStyle/>
          <a:p>
            <a:r>
              <a:rPr lang="nl-BE" dirty="0"/>
              <a:t>In de klerenwinkel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CC163C5-CF43-A448-A689-DA3F49CA9C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28" y="0"/>
            <a:ext cx="6966955" cy="3882683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579CF769-74C6-2A4C-8E61-CEF115461DB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5986"/>
          <a:stretch/>
        </p:blipFill>
        <p:spPr>
          <a:xfrm>
            <a:off x="3671668" y="3775893"/>
            <a:ext cx="8520332" cy="2712775"/>
          </a:xfrm>
          <a:prstGeom prst="rect">
            <a:avLst/>
          </a:prstGeom>
        </p:spPr>
      </p:pic>
      <p:pic>
        <p:nvPicPr>
          <p:cNvPr id="6" name="22 Nummer 22">
            <a:hlinkClick r:id="" action="ppaction://media"/>
            <a:extLst>
              <a:ext uri="{FF2B5EF4-FFF2-40B4-BE49-F238E27FC236}">
                <a16:creationId xmlns:a16="http://schemas.microsoft.com/office/drawing/2014/main" id="{4268241B-EA11-224D-BC25-C4AA3666D1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338811" y="2410220"/>
            <a:ext cx="609600" cy="609600"/>
          </a:xfrm>
          <a:prstGeom prst="rect">
            <a:avLst/>
          </a:prstGeom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72BF05FB-D6C2-D440-A3DC-0CB5E21CF457}"/>
              </a:ext>
            </a:extLst>
          </p:cNvPr>
          <p:cNvSpPr txBox="1"/>
          <p:nvPr/>
        </p:nvSpPr>
        <p:spPr>
          <a:xfrm>
            <a:off x="6223819" y="126026"/>
            <a:ext cx="5832196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69, oefening 7</a:t>
            </a:r>
          </a:p>
        </p:txBody>
      </p:sp>
    </p:spTree>
    <p:extLst>
      <p:ext uri="{BB962C8B-B14F-4D97-AF65-F5344CB8AC3E}">
        <p14:creationId xmlns:p14="http://schemas.microsoft.com/office/powerpoint/2010/main" val="428163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3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F5BB48-3C3B-B143-A6C5-8FD0C5D9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/>
              <a:t>Extra?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672A853-37D3-DB48-AA37-2818308C7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8005" y="2664575"/>
            <a:ext cx="10753725" cy="3403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3200" i="1" dirty="0">
                <a:solidFill>
                  <a:schemeClr val="tx1"/>
                </a:solidFill>
              </a:rPr>
              <a:t>Zo Gezegd mondeling </a:t>
            </a:r>
            <a:r>
              <a:rPr lang="nl-BE" sz="3200" dirty="0">
                <a:solidFill>
                  <a:schemeClr val="tx1"/>
                </a:solidFill>
              </a:rPr>
              <a:t>p. 69-73</a:t>
            </a:r>
          </a:p>
          <a:p>
            <a:pPr marL="0" indent="0">
              <a:buNone/>
            </a:pPr>
            <a:endParaRPr lang="nl-BE" sz="3200" dirty="0"/>
          </a:p>
          <a:p>
            <a:pPr marL="0" indent="0">
              <a:buNone/>
            </a:pPr>
            <a:r>
              <a:rPr lang="nl-BE" sz="3200" dirty="0"/>
              <a:t>oefening 8, 9, 10, 11</a:t>
            </a:r>
          </a:p>
          <a:p>
            <a:pPr marL="0" indent="0">
              <a:buNone/>
            </a:pPr>
            <a:endParaRPr lang="nl-BE" sz="3200" dirty="0"/>
          </a:p>
          <a:p>
            <a:pPr marL="0" indent="0">
              <a:buNone/>
            </a:pPr>
            <a:r>
              <a:rPr lang="nl-BE" sz="3200" i="1" dirty="0"/>
              <a:t>Nu, samen</a:t>
            </a:r>
            <a:r>
              <a:rPr lang="nl-BE" sz="3200" dirty="0"/>
              <a:t>: oefening 12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66C1540-77D0-644B-B52B-55207EBBF0C1}"/>
              </a:ext>
            </a:extLst>
          </p:cNvPr>
          <p:cNvSpPr txBox="1"/>
          <p:nvPr/>
        </p:nvSpPr>
        <p:spPr>
          <a:xfrm>
            <a:off x="7433187" y="126026"/>
            <a:ext cx="4622828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69-73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FEA54016-D363-3944-B7B1-0A9688D959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593155" y="1963174"/>
            <a:ext cx="2931651" cy="293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6308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vak 4">
            <a:extLst>
              <a:ext uri="{FF2B5EF4-FFF2-40B4-BE49-F238E27FC236}">
                <a16:creationId xmlns:a16="http://schemas.microsoft.com/office/drawing/2014/main" id="{CEEB6364-67B8-5A47-9850-E2E14812D948}"/>
              </a:ext>
            </a:extLst>
          </p:cNvPr>
          <p:cNvSpPr txBox="1"/>
          <p:nvPr/>
        </p:nvSpPr>
        <p:spPr>
          <a:xfrm>
            <a:off x="7433187" y="126026"/>
            <a:ext cx="4622828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73, oefening 12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0B673D-CBCF-117C-04F1-E85C87216F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705" y="0"/>
            <a:ext cx="34060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6199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B89B35-072A-44E6-A060-341B4411B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Kan ik dit passen?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CC7300EE-46B6-4819-8AF1-56211E43D31C}"/>
              </a:ext>
            </a:extLst>
          </p:cNvPr>
          <p:cNvSpPr txBox="1"/>
          <p:nvPr/>
        </p:nvSpPr>
        <p:spPr>
          <a:xfrm>
            <a:off x="5609968" y="126026"/>
            <a:ext cx="644604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74-75, oefening 13</a:t>
            </a:r>
          </a:p>
          <a:p>
            <a:r>
              <a:rPr lang="nl-BE" sz="2800" dirty="0">
                <a:solidFill>
                  <a:schemeClr val="bg1"/>
                </a:solidFill>
              </a:rPr>
              <a:t>+ p. 207 (A) en p. 208 (B)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B43DF3D-5527-4114-99AA-1BB03AF28F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3" t="22769" r="55019" b="34359"/>
          <a:stretch/>
        </p:blipFill>
        <p:spPr>
          <a:xfrm>
            <a:off x="2872976" y="1672058"/>
            <a:ext cx="6446047" cy="5185942"/>
          </a:xfrm>
          <a:prstGeom prst="rect">
            <a:avLst/>
          </a:prstGeom>
        </p:spPr>
      </p:pic>
      <p:sp>
        <p:nvSpPr>
          <p:cNvPr id="3" name="Ovaal 2">
            <a:extLst>
              <a:ext uri="{FF2B5EF4-FFF2-40B4-BE49-F238E27FC236}">
                <a16:creationId xmlns:a16="http://schemas.microsoft.com/office/drawing/2014/main" id="{710CEB0B-357C-4168-ACFD-9D54201D6A0C}"/>
              </a:ext>
            </a:extLst>
          </p:cNvPr>
          <p:cNvSpPr/>
          <p:nvPr/>
        </p:nvSpPr>
        <p:spPr>
          <a:xfrm>
            <a:off x="3685735" y="2693383"/>
            <a:ext cx="590844" cy="40150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74213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8F1FFB-5F90-4FEF-9CD9-AFBD5DE6B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0" y="512957"/>
            <a:ext cx="3411209" cy="5954750"/>
          </a:xfrm>
        </p:spPr>
        <p:txBody>
          <a:bodyPr anchor="ctr"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vragen en geven over </a:t>
            </a:r>
            <a:r>
              <a:rPr lang="nl-NL" sz="3000" dirty="0">
                <a:solidFill>
                  <a:srgbClr val="00B0F0"/>
                </a:solidFill>
              </a:rPr>
              <a:t>kleding</a:t>
            </a:r>
            <a:r>
              <a:rPr lang="nl-NL" sz="3000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Een </a:t>
            </a:r>
            <a:r>
              <a:rPr lang="nl-NL" sz="3000" dirty="0">
                <a:solidFill>
                  <a:srgbClr val="00B0F0"/>
                </a:solidFill>
              </a:rPr>
              <a:t>probleem</a:t>
            </a:r>
            <a:r>
              <a:rPr lang="nl-NL" sz="3000" dirty="0">
                <a:solidFill>
                  <a:schemeClr val="tx1"/>
                </a:solidFill>
              </a:rPr>
              <a:t> i.v.m. kleding formuleren.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Vragen naar een </a:t>
            </a:r>
            <a:r>
              <a:rPr lang="nl-NL" sz="3000" dirty="0">
                <a:solidFill>
                  <a:srgbClr val="00B0F0"/>
                </a:solidFill>
              </a:rPr>
              <a:t>oplossing</a:t>
            </a:r>
            <a:r>
              <a:rPr lang="nl-NL" sz="3000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Een </a:t>
            </a:r>
            <a:r>
              <a:rPr lang="nl-NL" sz="3000" dirty="0">
                <a:solidFill>
                  <a:srgbClr val="00B0F0"/>
                </a:solidFill>
              </a:rPr>
              <a:t>persoon beschrijven</a:t>
            </a:r>
            <a:r>
              <a:rPr lang="nl-NL" sz="3000" dirty="0">
                <a:solidFill>
                  <a:schemeClr val="tx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Zeggen hoe </a:t>
            </a:r>
            <a:r>
              <a:rPr lang="nl-NL" sz="3000" dirty="0">
                <a:solidFill>
                  <a:srgbClr val="00B0F0"/>
                </a:solidFill>
              </a:rPr>
              <a:t>kledingstukken</a:t>
            </a:r>
            <a:r>
              <a:rPr lang="nl-NL" sz="3000" dirty="0">
                <a:solidFill>
                  <a:schemeClr val="tx1"/>
                </a:solidFill>
              </a:rPr>
              <a:t> eruit zien.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Zeggen dat je iets </a:t>
            </a:r>
            <a:r>
              <a:rPr lang="nl-NL" sz="3000" dirty="0">
                <a:solidFill>
                  <a:srgbClr val="00B0F0"/>
                </a:solidFill>
              </a:rPr>
              <a:t>(niet) mooi </a:t>
            </a:r>
            <a:r>
              <a:rPr lang="nl-NL" sz="3000" dirty="0">
                <a:solidFill>
                  <a:schemeClr val="tx1"/>
                </a:solidFill>
              </a:rPr>
              <a:t>vindt.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Een </a:t>
            </a:r>
            <a:r>
              <a:rPr lang="nl-NL" sz="3000" dirty="0">
                <a:solidFill>
                  <a:srgbClr val="00B0F0"/>
                </a:solidFill>
              </a:rPr>
              <a:t>compliment</a:t>
            </a:r>
            <a:r>
              <a:rPr lang="nl-NL" sz="3000" dirty="0">
                <a:solidFill>
                  <a:schemeClr val="tx1"/>
                </a:solidFill>
              </a:rPr>
              <a:t> geven.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i.v.m. kleding </a:t>
            </a:r>
            <a:r>
              <a:rPr lang="nl-NL" sz="3000" dirty="0">
                <a:solidFill>
                  <a:srgbClr val="00B0F0"/>
                </a:solidFill>
              </a:rPr>
              <a:t>begrijpen</a:t>
            </a:r>
            <a:r>
              <a:rPr lang="nl-NL" sz="30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FA47-BA5F-408C-A681-89DC58E9E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840" y="2071116"/>
            <a:ext cx="0" cy="2715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4: Hebt u een maat groter?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Gezegd mondeling</a:t>
            </a:r>
            <a:r>
              <a:rPr lang="nl-NL" sz="3600" dirty="0">
                <a:solidFill>
                  <a:schemeClr val="tx1"/>
                </a:solidFill>
              </a:rPr>
              <a:t>, p. 61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8772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546C9A-1398-4AFB-AA9A-787EB0C503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750" y="-67956"/>
            <a:ext cx="10772775" cy="1658198"/>
          </a:xfrm>
        </p:spPr>
        <p:txBody>
          <a:bodyPr/>
          <a:lstStyle/>
          <a:p>
            <a:r>
              <a:rPr lang="nl-BE" dirty="0">
                <a:solidFill>
                  <a:srgbClr val="00B0F0"/>
                </a:solidFill>
              </a:rPr>
              <a:t>Deze of dit? Die of dat?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AB7B0C5-9CAC-48E4-A331-DD893B379572}"/>
              </a:ext>
            </a:extLst>
          </p:cNvPr>
          <p:cNvSpPr txBox="1"/>
          <p:nvPr/>
        </p:nvSpPr>
        <p:spPr>
          <a:xfrm>
            <a:off x="8200103" y="237923"/>
            <a:ext cx="380352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Syllabus mondeling </a:t>
            </a:r>
            <a:r>
              <a:rPr lang="nl-BE" sz="2800" dirty="0">
                <a:solidFill>
                  <a:schemeClr val="bg1"/>
                </a:solidFill>
              </a:rPr>
              <a:t>p. 28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6EA944-C0DA-C1B1-DEDA-75DD72A39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633" y="4399158"/>
            <a:ext cx="7421011" cy="2372056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5E0C8DF9-D73C-4EA7-A820-1C46D6557F4B}"/>
              </a:ext>
            </a:extLst>
          </p:cNvPr>
          <p:cNvSpPr txBox="1"/>
          <p:nvPr/>
        </p:nvSpPr>
        <p:spPr>
          <a:xfrm>
            <a:off x="2426070" y="5354353"/>
            <a:ext cx="52572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de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EE8BF76C-0E82-4D02-85AF-3B0455E61755}"/>
              </a:ext>
            </a:extLst>
          </p:cNvPr>
          <p:cNvSpPr txBox="1"/>
          <p:nvPr/>
        </p:nvSpPr>
        <p:spPr>
          <a:xfrm>
            <a:off x="2359810" y="6161968"/>
            <a:ext cx="65824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00B0F0"/>
                </a:solidFill>
              </a:rPr>
              <a:t>het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5B39B1-2EF8-58C3-6849-775232729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2963" y="1015299"/>
            <a:ext cx="5624692" cy="4014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413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82D3F0-69F3-4901-9644-8A3519C64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Heb jij al eens een miskoop gedaan?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43BF5B6-4736-404B-BB74-8A342C039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3277772"/>
            <a:ext cx="10753725" cy="250009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 dirty="0"/>
              <a:t>Heb je al eens een kledingstuk (of iets anders) gekocht dat je beter niet gekocht had?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r>
              <a:rPr lang="nl-BE" sz="2800" dirty="0"/>
              <a:t>Heb je al eens iets gekocht en het onmiddellijk verloren?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endParaRPr lang="nl-BE" sz="2800" dirty="0"/>
          </a:p>
        </p:txBody>
      </p:sp>
    </p:spTree>
    <p:extLst>
      <p:ext uri="{BB962C8B-B14F-4D97-AF65-F5344CB8AC3E}">
        <p14:creationId xmlns:p14="http://schemas.microsoft.com/office/powerpoint/2010/main" val="4167924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F68826-0583-457B-A99B-423D8D211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Kan ik ruilen?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033D144-519D-4DBB-8FA8-B8CEFCF70DA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algn="ctr"/>
            <a:r>
              <a:rPr lang="nl-BE" b="1" dirty="0"/>
              <a:t>GROEP A</a:t>
            </a:r>
          </a:p>
          <a:p>
            <a:pPr algn="ctr"/>
            <a:r>
              <a:rPr lang="nl-BE" dirty="0"/>
              <a:t>Oefening 15 - Victor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575CA9A4-CC2E-4BF5-8257-D794FBCF630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algn="ctr"/>
            <a:r>
              <a:rPr lang="nl-BE" b="1" dirty="0"/>
              <a:t>GROEP B</a:t>
            </a:r>
          </a:p>
          <a:p>
            <a:pPr algn="ctr"/>
            <a:r>
              <a:rPr lang="nl-BE" dirty="0"/>
              <a:t>Oefening 16 - Linda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F76041F-6DC4-418D-9110-0821F5B94070}"/>
              </a:ext>
            </a:extLst>
          </p:cNvPr>
          <p:cNvSpPr txBox="1"/>
          <p:nvPr/>
        </p:nvSpPr>
        <p:spPr>
          <a:xfrm>
            <a:off x="5340096" y="126026"/>
            <a:ext cx="6715919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75, oefening 15 &amp; 16</a:t>
            </a:r>
          </a:p>
        </p:txBody>
      </p:sp>
      <p:pic>
        <p:nvPicPr>
          <p:cNvPr id="6" name="32 Nummer 32">
            <a:hlinkClick r:id="" action="ppaction://media"/>
            <a:extLst>
              <a:ext uri="{FF2B5EF4-FFF2-40B4-BE49-F238E27FC236}">
                <a16:creationId xmlns:a16="http://schemas.microsoft.com/office/drawing/2014/main" id="{0140A6D9-BB32-4EF8-BE23-B00CF822DA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3576" y="3201819"/>
            <a:ext cx="609600" cy="609600"/>
          </a:xfrm>
          <a:prstGeom prst="rect">
            <a:avLst/>
          </a:prstGeom>
        </p:spPr>
      </p:pic>
      <p:pic>
        <p:nvPicPr>
          <p:cNvPr id="7" name="33 Nummer 33">
            <a:hlinkClick r:id="" action="ppaction://media"/>
            <a:extLst>
              <a:ext uri="{FF2B5EF4-FFF2-40B4-BE49-F238E27FC236}">
                <a16:creationId xmlns:a16="http://schemas.microsoft.com/office/drawing/2014/main" id="{4C057BA9-6302-46C6-97C7-EDD8B647F51E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088455" y="3201819"/>
            <a:ext cx="609600" cy="609600"/>
          </a:xfrm>
          <a:prstGeom prst="rect">
            <a:avLst/>
          </a:prstGeom>
        </p:spPr>
      </p:pic>
      <p:sp>
        <p:nvSpPr>
          <p:cNvPr id="8" name="Tijdelijke aanduiding voor inhoud 2">
            <a:extLst>
              <a:ext uri="{FF2B5EF4-FFF2-40B4-BE49-F238E27FC236}">
                <a16:creationId xmlns:a16="http://schemas.microsoft.com/office/drawing/2014/main" id="{A439900D-CAB7-4D57-B73A-0B0175D14126}"/>
              </a:ext>
            </a:extLst>
          </p:cNvPr>
          <p:cNvSpPr txBox="1">
            <a:spLocks/>
          </p:cNvSpPr>
          <p:nvPr/>
        </p:nvSpPr>
        <p:spPr>
          <a:xfrm>
            <a:off x="3107891" y="4349578"/>
            <a:ext cx="4663440" cy="2008890"/>
          </a:xfrm>
          <a:prstGeom prst="rect">
            <a:avLst/>
          </a:prstGeom>
          <a:solidFill>
            <a:schemeClr val="bg2"/>
          </a:solidFill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ctr">
              <a:buFont typeface="+mj-lt"/>
              <a:buAutoNum type="arabicPeriod"/>
            </a:pPr>
            <a:r>
              <a:rPr lang="nl-BE" i="1" dirty="0"/>
              <a:t>Wat hebben ze gekocht?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nl-BE" i="1" dirty="0"/>
              <a:t>Waarom wil hij/zij ruilen?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nl-BE" i="1" dirty="0"/>
              <a:t>Kan hij/zij ruilen?</a:t>
            </a:r>
          </a:p>
          <a:p>
            <a:pPr marL="457200" indent="-457200" algn="ctr">
              <a:buFont typeface="+mj-lt"/>
              <a:buAutoNum type="arabicPeriod"/>
            </a:pPr>
            <a:r>
              <a:rPr lang="nl-BE" i="1" dirty="0"/>
              <a:t>Waarom (niet)?</a:t>
            </a:r>
          </a:p>
        </p:txBody>
      </p:sp>
    </p:spTree>
    <p:extLst>
      <p:ext uri="{BB962C8B-B14F-4D97-AF65-F5344CB8AC3E}">
        <p14:creationId xmlns:p14="http://schemas.microsoft.com/office/powerpoint/2010/main" val="271869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6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052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EC659A-51FA-4AA1-859F-DB4D9AF1A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Heb jij al eens een miskoop gedaan?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0FA06EC-8E9F-4AC9-9C9E-5B5C18907218}"/>
              </a:ext>
            </a:extLst>
          </p:cNvPr>
          <p:cNvSpPr txBox="1"/>
          <p:nvPr/>
        </p:nvSpPr>
        <p:spPr>
          <a:xfrm>
            <a:off x="6096000" y="126026"/>
            <a:ext cx="596001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76, oefening 17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38ABF890-7966-4D42-BCFA-5E5FEFFB58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16" t="19693" r="55714" b="53641"/>
          <a:stretch/>
        </p:blipFill>
        <p:spPr>
          <a:xfrm>
            <a:off x="1645920" y="2011680"/>
            <a:ext cx="8486138" cy="4243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04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0E127-8C77-4DB7-B7FF-635F0BC14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Waystage</a:t>
            </a:r>
            <a:br>
              <a:rPr lang="nl-BE" dirty="0"/>
            </a:br>
            <a:r>
              <a:rPr lang="nl-BE" dirty="0"/>
              <a:t>1.2. verkort (80u)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03A8A61-FD22-43CA-80C7-5FC1D08E2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4123267"/>
            <a:ext cx="9228201" cy="164592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DE4AF013-8AED-4C02-9B16-96261E20E9BC}"/>
              </a:ext>
            </a:extLst>
          </p:cNvPr>
          <p:cNvSpPr txBox="1">
            <a:spLocks/>
          </p:cNvSpPr>
          <p:nvPr/>
        </p:nvSpPr>
        <p:spPr>
          <a:xfrm rot="16200000">
            <a:off x="8215181" y="2693332"/>
            <a:ext cx="4787146" cy="136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rgbClr val="26262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8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WELKOM!</a:t>
            </a:r>
          </a:p>
        </p:txBody>
      </p:sp>
      <p:sp>
        <p:nvSpPr>
          <p:cNvPr id="5" name="Oval Callout 7">
            <a:extLst>
              <a:ext uri="{FF2B5EF4-FFF2-40B4-BE49-F238E27FC236}">
                <a16:creationId xmlns:a16="http://schemas.microsoft.com/office/drawing/2014/main" id="{2D927744-D3B9-47AA-B541-D385B24F1B86}"/>
              </a:ext>
            </a:extLst>
          </p:cNvPr>
          <p:cNvSpPr/>
          <p:nvPr/>
        </p:nvSpPr>
        <p:spPr>
          <a:xfrm>
            <a:off x="5830655" y="554578"/>
            <a:ext cx="3448762" cy="2064404"/>
          </a:xfrm>
          <a:prstGeom prst="wedgeEllipseCallout">
            <a:avLst/>
          </a:prstGeom>
          <a:solidFill>
            <a:srgbClr val="334F6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Cambria" panose="02040503050406030204" pitchFamily="18" charset="0"/>
                <a:cs typeface="+mn-cs"/>
              </a:rPr>
              <a:t>Online!</a:t>
            </a:r>
            <a:endParaRPr kumimoji="0" lang="fr-FR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Cambria" panose="02040503050406030204" pitchFamily="18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3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0" y="512957"/>
            <a:ext cx="3411209" cy="5954750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rgbClr val="00B0F0"/>
                </a:solidFill>
              </a:rPr>
              <a:t>Informatie</a:t>
            </a:r>
            <a:r>
              <a:rPr lang="nl-NL" sz="3000" dirty="0">
                <a:solidFill>
                  <a:schemeClr val="tx1"/>
                </a:solidFill>
              </a:rPr>
              <a:t> </a:t>
            </a:r>
            <a:r>
              <a:rPr lang="nl-NL" sz="3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vragen &amp; geven </a:t>
            </a:r>
            <a:r>
              <a:rPr lang="nl-NL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verband met je woning.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rgbClr val="00B0F0"/>
                </a:solidFill>
              </a:rPr>
              <a:t>Informatie</a:t>
            </a:r>
            <a:r>
              <a:rPr lang="nl-NL" sz="3000" dirty="0">
                <a:solidFill>
                  <a:schemeClr val="tx1"/>
                </a:solidFill>
              </a:rPr>
              <a:t> in verband met woningen </a:t>
            </a:r>
            <a:r>
              <a:rPr lang="nl-NL" sz="3000" dirty="0">
                <a:solidFill>
                  <a:srgbClr val="00B0F0"/>
                </a:solidFill>
              </a:rPr>
              <a:t>begrijpen &amp; ordenen</a:t>
            </a:r>
            <a:r>
              <a:rPr lang="nl-NL" sz="30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5: Is het appartement nog vrij?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Gezegd mondeling</a:t>
            </a:r>
            <a:r>
              <a:rPr lang="nl-NL" sz="3600" dirty="0">
                <a:solidFill>
                  <a:schemeClr val="tx1"/>
                </a:solidFill>
              </a:rPr>
              <a:t>, p. 87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769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B70D1B-6E32-430E-A769-D517AC40F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5616966" cy="1658198"/>
          </a:xfrm>
        </p:spPr>
        <p:txBody>
          <a:bodyPr/>
          <a:lstStyle/>
          <a:p>
            <a:r>
              <a:rPr lang="nl-NL" dirty="0"/>
              <a:t>Hoe ziet jouw woning eruit?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F2E0479-87D0-4039-90C3-9010AB1BB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181745"/>
            <a:ext cx="7483157" cy="359612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2800" dirty="0"/>
              <a:t>Stel de </a:t>
            </a:r>
            <a:r>
              <a:rPr lang="nl-NL" sz="2800" dirty="0">
                <a:solidFill>
                  <a:srgbClr val="0070C0"/>
                </a:solidFill>
              </a:rPr>
              <a:t>vragen in je syllabus mondeling p. 35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2BDBB885-F683-4496-A3B9-5166793E7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27" t="12688" r="52182" b="5376"/>
          <a:stretch/>
        </p:blipFill>
        <p:spPr>
          <a:xfrm>
            <a:off x="8132779" y="1266092"/>
            <a:ext cx="4059222" cy="5543238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61D3DA8A-187A-4F00-9220-75C9789D1154}"/>
              </a:ext>
            </a:extLst>
          </p:cNvPr>
          <p:cNvSpPr txBox="1"/>
          <p:nvPr/>
        </p:nvSpPr>
        <p:spPr>
          <a:xfrm>
            <a:off x="6274191" y="196206"/>
            <a:ext cx="5736955" cy="89255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88, oefening 1</a:t>
            </a:r>
          </a:p>
          <a:p>
            <a:r>
              <a:rPr lang="nl-BE" sz="2400" i="1" dirty="0">
                <a:solidFill>
                  <a:schemeClr val="bg1"/>
                </a:solidFill>
              </a:rPr>
              <a:t>(Syllabus mondeling p. 35, oefening 3)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85341314-E2A1-45C2-BE75-191F8531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8097" y="4721520"/>
            <a:ext cx="4032188" cy="208777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F6B4B1-84D2-C2E5-7240-82081E2A3B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84" y="3884214"/>
            <a:ext cx="6630325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47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A845FA2-093F-4146-B8DA-97B92792D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99186"/>
            <a:ext cx="4288221" cy="2858814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138D685-A973-4D8A-A317-6210835BE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verkies je? Dilemma’s!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B61808A6-DACC-4E0B-B22A-0849F88A2965}"/>
              </a:ext>
            </a:extLst>
          </p:cNvPr>
          <p:cNvSpPr txBox="1"/>
          <p:nvPr/>
        </p:nvSpPr>
        <p:spPr>
          <a:xfrm>
            <a:off x="6574221" y="126026"/>
            <a:ext cx="548179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Syllabus mondeling p. 36, oefening 4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2E984D-12F0-8726-A515-EFAB9EEF8E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3BF4A78-A427-C76D-4EF9-2EE1F83F687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C30121-9B8F-F56D-0726-2D2D7B194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5029" y="2490701"/>
            <a:ext cx="9098280" cy="3051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075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74D037-12F7-4CC8-B2FA-51E0C878A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Afkortingen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B41FE22-4801-489F-8E5B-1CC2D1427FA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b="1" dirty="0"/>
              <a:t>app.</a:t>
            </a:r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glvl</a:t>
            </a:r>
            <a:r>
              <a:rPr lang="nl-NL" b="1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b="1" dirty="0"/>
              <a:t>liv.</a:t>
            </a:r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slpk</a:t>
            </a:r>
            <a:r>
              <a:rPr lang="nl-NL" b="1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kkn</a:t>
            </a:r>
            <a:r>
              <a:rPr lang="nl-NL" b="1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b="1" dirty="0"/>
              <a:t>ing.</a:t>
            </a:r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toest</a:t>
            </a:r>
            <a:r>
              <a:rPr lang="nl-NL" b="1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badk</a:t>
            </a:r>
            <a:r>
              <a:rPr lang="nl-NL" b="1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nl-NL" b="1" dirty="0" err="1"/>
              <a:t>c.v.</a:t>
            </a:r>
            <a:endParaRPr lang="nl-NL" b="1" dirty="0"/>
          </a:p>
          <a:p>
            <a:pPr marL="457200" indent="-457200">
              <a:buFont typeface="+mj-lt"/>
              <a:buAutoNum type="arabicPeriod"/>
            </a:pPr>
            <a:r>
              <a:rPr lang="nl-NL" b="1" dirty="0"/>
              <a:t>incl.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69D0BB55-F033-47FC-BAE6-E8A01F949E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08376" y="1998134"/>
            <a:ext cx="4663440" cy="3767328"/>
          </a:xfrm>
        </p:spPr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Appartement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Gelijkvloers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Living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Slaapkamer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Keuken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Ingericht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Toestellen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Badkamer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Centrale verwarming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Inclusief </a:t>
            </a: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755E39E-036B-4640-B6C7-5C018E7712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8989" t="12525" r="8354" b="71376"/>
          <a:stretch/>
        </p:blipFill>
        <p:spPr>
          <a:xfrm>
            <a:off x="7671816" y="1998134"/>
            <a:ext cx="3608659" cy="3249637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CE7F6C4B-1831-4030-A924-2FD7AF91F1DF}"/>
              </a:ext>
            </a:extLst>
          </p:cNvPr>
          <p:cNvSpPr txBox="1"/>
          <p:nvPr/>
        </p:nvSpPr>
        <p:spPr>
          <a:xfrm>
            <a:off x="6274191" y="196206"/>
            <a:ext cx="573695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89, oefening 2</a:t>
            </a:r>
          </a:p>
        </p:txBody>
      </p:sp>
    </p:spTree>
    <p:extLst>
      <p:ext uri="{BB962C8B-B14F-4D97-AF65-F5344CB8AC3E}">
        <p14:creationId xmlns:p14="http://schemas.microsoft.com/office/powerpoint/2010/main" val="149513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DD2A8E-0563-4FFF-80F5-BFA4B34EB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Luisteroefening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362E76C-8E21-402C-B6C0-23BCF312B5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157731"/>
            <a:ext cx="7067168" cy="451453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Zo Gezegd mondeling p. 92, oefening 4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Zo Gezegd mondeling p. 93, oefening 5 &amp; 6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Zo Gezegd mondeling p. 94, oefening 7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Zo Gezegd mondeling p. 95, oefening 9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827915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19 Nummer 19">
            <a:hlinkClick r:id="" action="ppaction://media"/>
            <a:extLst>
              <a:ext uri="{FF2B5EF4-FFF2-40B4-BE49-F238E27FC236}">
                <a16:creationId xmlns:a16="http://schemas.microsoft.com/office/drawing/2014/main" id="{6ED91379-D137-448E-8C4D-6F54DAA750E2}"/>
              </a:ext>
            </a:extLst>
          </p:cNvPr>
          <p:cNvPicPr>
            <a:picLocks noGrp="1" noChangeAspect="1"/>
          </p:cNvPicPr>
          <p:nvPr>
            <p:ph idx="1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41002" y="2673703"/>
            <a:ext cx="1510591" cy="1510591"/>
          </a:xfr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6C0E6B00-D724-45D8-868E-77732215BEC4}"/>
              </a:ext>
            </a:extLst>
          </p:cNvPr>
          <p:cNvSpPr txBox="1"/>
          <p:nvPr/>
        </p:nvSpPr>
        <p:spPr>
          <a:xfrm>
            <a:off x="7225990" y="126026"/>
            <a:ext cx="4830025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62, oefening 1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7E48660B-D223-462A-A0A5-14A7CD5C59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534" y="1222798"/>
            <a:ext cx="4379512" cy="4412399"/>
          </a:xfrm>
          <a:prstGeom prst="rect">
            <a:avLst/>
          </a:prstGeom>
        </p:spPr>
      </p:pic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A668A5A3-E2E8-4D30-B5A8-A4F8924AC742}"/>
              </a:ext>
            </a:extLst>
          </p:cNvPr>
          <p:cNvSpPr txBox="1">
            <a:spLocks/>
          </p:cNvSpPr>
          <p:nvPr/>
        </p:nvSpPr>
        <p:spPr>
          <a:xfrm>
            <a:off x="5709684" y="2471351"/>
            <a:ext cx="5644116" cy="37056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sz="2800" dirty="0"/>
              <a:t>Waarom?</a:t>
            </a:r>
          </a:p>
          <a:p>
            <a:r>
              <a:rPr lang="nl-BE" sz="2800" dirty="0"/>
              <a:t>Welke informatie?</a:t>
            </a:r>
          </a:p>
        </p:txBody>
      </p:sp>
    </p:spTree>
    <p:extLst>
      <p:ext uri="{BB962C8B-B14F-4D97-AF65-F5344CB8AC3E}">
        <p14:creationId xmlns:p14="http://schemas.microsoft.com/office/powerpoint/2010/main" val="2933922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49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7C06C-396C-4A4E-A077-7F9DA3F4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appartement nog vrij?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321E6B4-6157-4937-916D-D0931C781933}"/>
              </a:ext>
            </a:extLst>
          </p:cNvPr>
          <p:cNvSpPr txBox="1"/>
          <p:nvPr/>
        </p:nvSpPr>
        <p:spPr>
          <a:xfrm>
            <a:off x="7750629" y="126026"/>
            <a:ext cx="43053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92, oefening 4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9EF07D6E-A84B-43B5-B20A-0BE7FDA9D2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957532"/>
            <a:ext cx="6946506" cy="424007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3F98CFA0-0EE4-41CF-93EC-0EE025102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835" y="1992865"/>
            <a:ext cx="5505165" cy="4243184"/>
          </a:xfrm>
          <a:prstGeom prst="rect">
            <a:avLst/>
          </a:prstGeom>
        </p:spPr>
      </p:pic>
      <p:pic>
        <p:nvPicPr>
          <p:cNvPr id="7" name="35 Nummer 35">
            <a:hlinkClick r:id="" action="ppaction://media"/>
            <a:extLst>
              <a:ext uri="{FF2B5EF4-FFF2-40B4-BE49-F238E27FC236}">
                <a16:creationId xmlns:a16="http://schemas.microsoft.com/office/drawing/2014/main" id="{2021C20E-0F41-4F98-B261-AC2DF43334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584646" y="4539409"/>
            <a:ext cx="1259011" cy="1259011"/>
          </a:xfrm>
          <a:prstGeom prst="rect">
            <a:avLst/>
          </a:prstGeom>
        </p:spPr>
      </p:pic>
      <p:sp>
        <p:nvSpPr>
          <p:cNvPr id="8" name="Ovaal 7">
            <a:extLst>
              <a:ext uri="{FF2B5EF4-FFF2-40B4-BE49-F238E27FC236}">
                <a16:creationId xmlns:a16="http://schemas.microsoft.com/office/drawing/2014/main" id="{55E55DC8-8298-4A18-B8CC-E3A7DF5EEA47}"/>
              </a:ext>
            </a:extLst>
          </p:cNvPr>
          <p:cNvSpPr/>
          <p:nvPr/>
        </p:nvSpPr>
        <p:spPr>
          <a:xfrm>
            <a:off x="2920619" y="5641145"/>
            <a:ext cx="576775" cy="594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Ovaal 8">
            <a:extLst>
              <a:ext uri="{FF2B5EF4-FFF2-40B4-BE49-F238E27FC236}">
                <a16:creationId xmlns:a16="http://schemas.microsoft.com/office/drawing/2014/main" id="{80F71FC5-C797-4C30-A5ED-4A004C48DC99}"/>
              </a:ext>
            </a:extLst>
          </p:cNvPr>
          <p:cNvSpPr/>
          <p:nvPr/>
        </p:nvSpPr>
        <p:spPr>
          <a:xfrm>
            <a:off x="8611477" y="3482666"/>
            <a:ext cx="576775" cy="594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9CDE8A5E-743A-4C01-B8BE-B7D255607B34}"/>
              </a:ext>
            </a:extLst>
          </p:cNvPr>
          <p:cNvSpPr/>
          <p:nvPr/>
        </p:nvSpPr>
        <p:spPr>
          <a:xfrm>
            <a:off x="8611476" y="5676478"/>
            <a:ext cx="576775" cy="594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862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6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7C06C-396C-4A4E-A077-7F9DA3F4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appartement nog vrij?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321E6B4-6157-4937-916D-D0931C781933}"/>
              </a:ext>
            </a:extLst>
          </p:cNvPr>
          <p:cNvSpPr txBox="1"/>
          <p:nvPr/>
        </p:nvSpPr>
        <p:spPr>
          <a:xfrm>
            <a:off x="7750629" y="126026"/>
            <a:ext cx="43053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93, oefening 5</a:t>
            </a:r>
          </a:p>
        </p:txBody>
      </p:sp>
      <p:pic>
        <p:nvPicPr>
          <p:cNvPr id="3" name="Afbeelding 2">
            <a:extLst>
              <a:ext uri="{FF2B5EF4-FFF2-40B4-BE49-F238E27FC236}">
                <a16:creationId xmlns:a16="http://schemas.microsoft.com/office/drawing/2014/main" id="{1BE3C37D-BC60-4D5F-90A4-399BDB0B53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852"/>
          <a:stretch/>
        </p:blipFill>
        <p:spPr>
          <a:xfrm>
            <a:off x="0" y="2383500"/>
            <a:ext cx="8449788" cy="431181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0C8A8613-57AD-45BC-B8F9-2EA13CEC689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3784"/>
          <a:stretch/>
        </p:blipFill>
        <p:spPr>
          <a:xfrm>
            <a:off x="4972392" y="1676201"/>
            <a:ext cx="7167219" cy="2099386"/>
          </a:xfrm>
          <a:prstGeom prst="rect">
            <a:avLst/>
          </a:prstGeom>
        </p:spPr>
      </p:pic>
      <p:pic>
        <p:nvPicPr>
          <p:cNvPr id="9" name="36 Nummer 36">
            <a:hlinkClick r:id="" action="ppaction://media"/>
            <a:extLst>
              <a:ext uri="{FF2B5EF4-FFF2-40B4-BE49-F238E27FC236}">
                <a16:creationId xmlns:a16="http://schemas.microsoft.com/office/drawing/2014/main" id="{76F9DC49-8158-4D4C-A8F8-D1E7F9F7D9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716471" y="4419395"/>
            <a:ext cx="1524807" cy="1524807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6126380C-3377-4AFF-8FFA-1779D38F6015}"/>
              </a:ext>
            </a:extLst>
          </p:cNvPr>
          <p:cNvSpPr/>
          <p:nvPr/>
        </p:nvSpPr>
        <p:spPr>
          <a:xfrm>
            <a:off x="5228507" y="5354488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8C3D7C02-AC55-4E31-A032-B08B488EAD38}"/>
              </a:ext>
            </a:extLst>
          </p:cNvPr>
          <p:cNvSpPr/>
          <p:nvPr/>
        </p:nvSpPr>
        <p:spPr>
          <a:xfrm>
            <a:off x="6194273" y="5664889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2976024E-783A-4C6B-BC8A-E6E1903364F6}"/>
              </a:ext>
            </a:extLst>
          </p:cNvPr>
          <p:cNvSpPr/>
          <p:nvPr/>
        </p:nvSpPr>
        <p:spPr>
          <a:xfrm>
            <a:off x="6208556" y="5961936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A9DD1E29-B1E7-4314-B4E7-532654840412}"/>
              </a:ext>
            </a:extLst>
          </p:cNvPr>
          <p:cNvSpPr/>
          <p:nvPr/>
        </p:nvSpPr>
        <p:spPr>
          <a:xfrm>
            <a:off x="5228507" y="6272421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</p:spTree>
    <p:extLst>
      <p:ext uri="{BB962C8B-B14F-4D97-AF65-F5344CB8AC3E}">
        <p14:creationId xmlns:p14="http://schemas.microsoft.com/office/powerpoint/2010/main" val="3595230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27C06C-396C-4A4E-A077-7F9DA3F46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Is het appartement nog vrij?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321E6B4-6157-4937-916D-D0931C781933}"/>
              </a:ext>
            </a:extLst>
          </p:cNvPr>
          <p:cNvSpPr txBox="1"/>
          <p:nvPr/>
        </p:nvSpPr>
        <p:spPr>
          <a:xfrm>
            <a:off x="7750629" y="126026"/>
            <a:ext cx="43053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93, oefening 6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A26B8EE6-53C2-48C9-893E-04BE17DA2B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70"/>
          <a:stretch/>
        </p:blipFill>
        <p:spPr>
          <a:xfrm>
            <a:off x="0" y="2998017"/>
            <a:ext cx="9943438" cy="385998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BEB35831-B9BB-435F-9272-A2B9BE46FB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7706"/>
          <a:stretch/>
        </p:blipFill>
        <p:spPr>
          <a:xfrm>
            <a:off x="4979963" y="1888951"/>
            <a:ext cx="7212037" cy="2102655"/>
          </a:xfrm>
          <a:prstGeom prst="rect">
            <a:avLst/>
          </a:prstGeom>
        </p:spPr>
      </p:pic>
      <p:pic>
        <p:nvPicPr>
          <p:cNvPr id="9" name="37 Nummer 37">
            <a:hlinkClick r:id="" action="ppaction://media"/>
            <a:extLst>
              <a:ext uri="{FF2B5EF4-FFF2-40B4-BE49-F238E27FC236}">
                <a16:creationId xmlns:a16="http://schemas.microsoft.com/office/drawing/2014/main" id="{0BB9C3FE-2FDA-4056-899C-4EE8353E74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53232" y="4737251"/>
            <a:ext cx="1157978" cy="1157978"/>
          </a:xfrm>
          <a:prstGeom prst="rect">
            <a:avLst/>
          </a:prstGeom>
        </p:spPr>
      </p:pic>
      <p:sp>
        <p:nvSpPr>
          <p:cNvPr id="10" name="Ovaal 9">
            <a:extLst>
              <a:ext uri="{FF2B5EF4-FFF2-40B4-BE49-F238E27FC236}">
                <a16:creationId xmlns:a16="http://schemas.microsoft.com/office/drawing/2014/main" id="{5A910BF6-DED7-4062-AD91-BF833E566D0E}"/>
              </a:ext>
            </a:extLst>
          </p:cNvPr>
          <p:cNvSpPr/>
          <p:nvPr/>
        </p:nvSpPr>
        <p:spPr>
          <a:xfrm>
            <a:off x="1345038" y="3840480"/>
            <a:ext cx="576775" cy="594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BA002F52-DBCB-4846-AA17-ECEE4F294495}"/>
              </a:ext>
            </a:extLst>
          </p:cNvPr>
          <p:cNvSpPr/>
          <p:nvPr/>
        </p:nvSpPr>
        <p:spPr>
          <a:xfrm>
            <a:off x="1345037" y="4630556"/>
            <a:ext cx="576775" cy="594904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DF57FADB-7DB0-4EC1-AAA2-9B9FFA86D376}"/>
              </a:ext>
            </a:extLst>
          </p:cNvPr>
          <p:cNvSpPr txBox="1"/>
          <p:nvPr/>
        </p:nvSpPr>
        <p:spPr>
          <a:xfrm>
            <a:off x="5516885" y="6234069"/>
            <a:ext cx="67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B0F0"/>
                </a:solidFill>
              </a:rPr>
              <a:t>100</a:t>
            </a:r>
            <a:endParaRPr lang="nl-BE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4405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22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10" grpId="0" animBg="1"/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4FD11F-447A-4E97-BCD1-37F12AB6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Ik heb nog een paar vragen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687DA20-0E28-469D-BEC9-65F2CB40FDE8}"/>
              </a:ext>
            </a:extLst>
          </p:cNvPr>
          <p:cNvSpPr txBox="1"/>
          <p:nvPr/>
        </p:nvSpPr>
        <p:spPr>
          <a:xfrm>
            <a:off x="7750629" y="126026"/>
            <a:ext cx="43053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94, oefening 7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B8A2F0A2-B9CF-449A-8E4C-A5F2ECF46E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08" t="16029" b="11575"/>
          <a:stretch/>
        </p:blipFill>
        <p:spPr>
          <a:xfrm>
            <a:off x="1978459" y="1748881"/>
            <a:ext cx="8054687" cy="4983093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5656E9A6-3C0B-4513-A3C0-4E3EA543806D}"/>
              </a:ext>
            </a:extLst>
          </p:cNvPr>
          <p:cNvSpPr/>
          <p:nvPr/>
        </p:nvSpPr>
        <p:spPr>
          <a:xfrm>
            <a:off x="2485307" y="2105723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5C9656AE-B0D9-4770-ACC9-077FA47B9664}"/>
              </a:ext>
            </a:extLst>
          </p:cNvPr>
          <p:cNvSpPr/>
          <p:nvPr/>
        </p:nvSpPr>
        <p:spPr>
          <a:xfrm>
            <a:off x="2504739" y="2434730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72BFB88C-E696-490B-B722-81B3923B19B2}"/>
              </a:ext>
            </a:extLst>
          </p:cNvPr>
          <p:cNvSpPr/>
          <p:nvPr/>
        </p:nvSpPr>
        <p:spPr>
          <a:xfrm>
            <a:off x="2504739" y="3469823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CA4C2C2C-1906-4BBB-B4EE-CEA862A27CEE}"/>
              </a:ext>
            </a:extLst>
          </p:cNvPr>
          <p:cNvSpPr/>
          <p:nvPr/>
        </p:nvSpPr>
        <p:spPr>
          <a:xfrm>
            <a:off x="2485307" y="3840317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11" name="Rechthoek 10">
            <a:extLst>
              <a:ext uri="{FF2B5EF4-FFF2-40B4-BE49-F238E27FC236}">
                <a16:creationId xmlns:a16="http://schemas.microsoft.com/office/drawing/2014/main" id="{0D1992E2-626E-402F-B092-15835B17B28A}"/>
              </a:ext>
            </a:extLst>
          </p:cNvPr>
          <p:cNvSpPr/>
          <p:nvPr/>
        </p:nvSpPr>
        <p:spPr>
          <a:xfrm>
            <a:off x="2504739" y="4152132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12" name="Rechthoek 11">
            <a:extLst>
              <a:ext uri="{FF2B5EF4-FFF2-40B4-BE49-F238E27FC236}">
                <a16:creationId xmlns:a16="http://schemas.microsoft.com/office/drawing/2014/main" id="{13EE9A71-B235-413D-8E41-729D038BA25D}"/>
              </a:ext>
            </a:extLst>
          </p:cNvPr>
          <p:cNvSpPr/>
          <p:nvPr/>
        </p:nvSpPr>
        <p:spPr>
          <a:xfrm>
            <a:off x="2485307" y="5533663"/>
            <a:ext cx="30970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13" name="Rechthoek 12">
            <a:extLst>
              <a:ext uri="{FF2B5EF4-FFF2-40B4-BE49-F238E27FC236}">
                <a16:creationId xmlns:a16="http://schemas.microsoft.com/office/drawing/2014/main" id="{DA4CA81C-A580-4611-9C20-0DE9681C494A}"/>
              </a:ext>
            </a:extLst>
          </p:cNvPr>
          <p:cNvSpPr/>
          <p:nvPr/>
        </p:nvSpPr>
        <p:spPr>
          <a:xfrm>
            <a:off x="2485307" y="6183086"/>
            <a:ext cx="3097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BE" sz="2000" b="1" dirty="0">
                <a:solidFill>
                  <a:srgbClr val="00B050"/>
                </a:solidFill>
              </a:rPr>
              <a:t>√</a:t>
            </a:r>
            <a:endParaRPr lang="nl-BE" sz="2000" b="1" dirty="0"/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1A63E8DF-6F74-48B8-ABB7-B55BF3E2CCC2}"/>
              </a:ext>
            </a:extLst>
          </p:cNvPr>
          <p:cNvSpPr txBox="1"/>
          <p:nvPr/>
        </p:nvSpPr>
        <p:spPr>
          <a:xfrm>
            <a:off x="6322427" y="2157731"/>
            <a:ext cx="336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B0F0"/>
                </a:solidFill>
              </a:rPr>
              <a:t>Dorpsstraat</a:t>
            </a:r>
            <a:endParaRPr lang="nl-BE" sz="2400" b="1" dirty="0">
              <a:solidFill>
                <a:srgbClr val="00B0F0"/>
              </a:solidFill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7A1D751-9677-4C6C-A6DC-6B89D0BC0826}"/>
              </a:ext>
            </a:extLst>
          </p:cNvPr>
          <p:cNvSpPr txBox="1"/>
          <p:nvPr/>
        </p:nvSpPr>
        <p:spPr>
          <a:xfrm>
            <a:off x="6341859" y="2505833"/>
            <a:ext cx="99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B0F0"/>
                </a:solidFill>
              </a:rPr>
              <a:t>4</a:t>
            </a:r>
            <a:endParaRPr lang="nl-BE" sz="2400" b="1" dirty="0">
              <a:solidFill>
                <a:srgbClr val="00B0F0"/>
              </a:solidFill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33D72B0E-4F6A-45D0-ADF2-1B15874A0098}"/>
              </a:ext>
            </a:extLst>
          </p:cNvPr>
          <p:cNvSpPr txBox="1"/>
          <p:nvPr/>
        </p:nvSpPr>
        <p:spPr>
          <a:xfrm>
            <a:off x="6341859" y="3506133"/>
            <a:ext cx="46744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B0F0"/>
                </a:solidFill>
              </a:rPr>
              <a:t>Gootsteen, kasten, geen toestellen</a:t>
            </a:r>
            <a:endParaRPr lang="nl-BE" sz="2400" b="1" dirty="0">
              <a:solidFill>
                <a:srgbClr val="00B0F0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0D7F9274-3285-4DC3-8928-56CB61C7C534}"/>
              </a:ext>
            </a:extLst>
          </p:cNvPr>
          <p:cNvSpPr txBox="1"/>
          <p:nvPr/>
        </p:nvSpPr>
        <p:spPr>
          <a:xfrm>
            <a:off x="6375934" y="3900710"/>
            <a:ext cx="4243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B0F0"/>
                </a:solidFill>
              </a:rPr>
              <a:t>Lavabo, spiegel, douche</a:t>
            </a:r>
            <a:endParaRPr lang="nl-BE" sz="2400" b="1" dirty="0">
              <a:solidFill>
                <a:srgbClr val="00B0F0"/>
              </a:solidFill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E7CA88ED-B6DF-4C95-BB0D-7237682252EB}"/>
              </a:ext>
            </a:extLst>
          </p:cNvPr>
          <p:cNvSpPr txBox="1"/>
          <p:nvPr/>
        </p:nvSpPr>
        <p:spPr>
          <a:xfrm>
            <a:off x="6341859" y="4223658"/>
            <a:ext cx="99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B0F0"/>
                </a:solidFill>
              </a:rPr>
              <a:t>ja</a:t>
            </a:r>
            <a:endParaRPr lang="nl-BE" sz="2400" b="1" dirty="0">
              <a:solidFill>
                <a:srgbClr val="00B0F0"/>
              </a:solidFill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6C796BC5-8F9A-43E5-BF55-5A4C992AAB86}"/>
              </a:ext>
            </a:extLst>
          </p:cNvPr>
          <p:cNvSpPr txBox="1"/>
          <p:nvPr/>
        </p:nvSpPr>
        <p:spPr>
          <a:xfrm>
            <a:off x="6322427" y="5573827"/>
            <a:ext cx="992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B0F0"/>
                </a:solidFill>
              </a:rPr>
              <a:t>nee</a:t>
            </a:r>
            <a:endParaRPr lang="nl-BE" sz="2400" b="1" dirty="0">
              <a:solidFill>
                <a:srgbClr val="00B0F0"/>
              </a:solidFill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F9998F98-AF83-4D4E-9694-4DA4B9EFA888}"/>
              </a:ext>
            </a:extLst>
          </p:cNvPr>
          <p:cNvSpPr txBox="1"/>
          <p:nvPr/>
        </p:nvSpPr>
        <p:spPr>
          <a:xfrm>
            <a:off x="6385400" y="6296410"/>
            <a:ext cx="33018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rgbClr val="00B0F0"/>
                </a:solidFill>
              </a:rPr>
              <a:t>Elke avond, na 20u</a:t>
            </a:r>
            <a:endParaRPr lang="nl-BE" sz="24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618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945B83C-19D5-48EF-8182-787FDE172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Extra Spreekoefening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268B85D4-AD64-4860-8A7B-3A1A6422FF09}"/>
              </a:ext>
            </a:extLst>
          </p:cNvPr>
          <p:cNvSpPr txBox="1"/>
          <p:nvPr/>
        </p:nvSpPr>
        <p:spPr>
          <a:xfrm>
            <a:off x="7750629" y="126026"/>
            <a:ext cx="43053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94, oefening 8 + p. 209-210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E0DD50D0-188F-41CB-A8BB-A504408FE0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488" y="1738609"/>
            <a:ext cx="6633023" cy="2523963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5404EC71-E586-466B-9F2D-80398D999A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6245" t="10462" r="10245" b="77231"/>
          <a:stretch/>
        </p:blipFill>
        <p:spPr>
          <a:xfrm>
            <a:off x="2314473" y="4728346"/>
            <a:ext cx="3253506" cy="2099038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331FC33B-4E64-4889-A636-8E9BBED7C4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34" t="15214" r="59176" b="56889"/>
          <a:stretch/>
        </p:blipFill>
        <p:spPr>
          <a:xfrm>
            <a:off x="6096170" y="4738119"/>
            <a:ext cx="3781357" cy="2099038"/>
          </a:xfrm>
          <a:prstGeom prst="rect">
            <a:avLst/>
          </a:prstGeom>
        </p:spPr>
      </p:pic>
      <p:cxnSp>
        <p:nvCxnSpPr>
          <p:cNvPr id="9" name="Rechte verbindingslijn met pijl 8">
            <a:extLst>
              <a:ext uri="{FF2B5EF4-FFF2-40B4-BE49-F238E27FC236}">
                <a16:creationId xmlns:a16="http://schemas.microsoft.com/office/drawing/2014/main" id="{45BB9F01-DFF1-49B7-956C-FE16385C755F}"/>
              </a:ext>
            </a:extLst>
          </p:cNvPr>
          <p:cNvCxnSpPr/>
          <p:nvPr/>
        </p:nvCxnSpPr>
        <p:spPr>
          <a:xfrm flipH="1">
            <a:off x="3376246" y="3894772"/>
            <a:ext cx="351692" cy="8335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Rechte verbindingslijn met pijl 9">
            <a:extLst>
              <a:ext uri="{FF2B5EF4-FFF2-40B4-BE49-F238E27FC236}">
                <a16:creationId xmlns:a16="http://schemas.microsoft.com/office/drawing/2014/main" id="{D75AB311-5A42-44A1-824F-A8A2EEBF912D}"/>
              </a:ext>
            </a:extLst>
          </p:cNvPr>
          <p:cNvCxnSpPr>
            <a:cxnSpLocks/>
          </p:cNvCxnSpPr>
          <p:nvPr/>
        </p:nvCxnSpPr>
        <p:spPr>
          <a:xfrm>
            <a:off x="6644196" y="4003184"/>
            <a:ext cx="625401" cy="6780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1012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51509-56C2-4917-BED2-C15461B8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605" y="85647"/>
            <a:ext cx="10772775" cy="1069385"/>
          </a:xfrm>
        </p:spPr>
        <p:txBody>
          <a:bodyPr>
            <a:normAutofit/>
          </a:bodyPr>
          <a:lstStyle/>
          <a:p>
            <a:r>
              <a:rPr lang="nl-BE" sz="4800" dirty="0"/>
              <a:t>Huiswerk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017EED-D3B9-4168-96E4-2523CFDC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179" y="1969462"/>
            <a:ext cx="3383936" cy="338393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BA657D51-C8FA-4D1C-84AE-A14FB1E60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3041" y="1051142"/>
            <a:ext cx="6447340" cy="5070526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nl-BE" sz="4500" b="1" dirty="0">
                <a:solidFill>
                  <a:srgbClr val="E67E2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Verplicht</a:t>
            </a:r>
            <a:endParaRPr lang="nl-BE" sz="45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BE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Schrijf je in voor het spreekexamen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 sz="3600" dirty="0">
                <a:effectLst/>
                <a:latin typeface="Calibri" panose="020F0502020204030204" pitchFamily="34" charset="0"/>
                <a:cs typeface="Calibri" panose="020F0502020204030204" pitchFamily="34" charset="0"/>
                <a:hlinkClick r:id="rId3"/>
              </a:rPr>
              <a:t>https://docs.google.com/document/d/1A3Ey63A-g2wuogbQv1dKemVa91fcC0w4MTYWgUAPJGw/edit?usp=sharing</a:t>
            </a:r>
            <a:r>
              <a:rPr lang="nl-BE" sz="360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0" indent="0">
              <a:buNone/>
            </a:pPr>
            <a:endParaRPr lang="nl-BE" sz="4500" b="1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nl-BE" sz="4500" b="1" dirty="0">
                <a:solidFill>
                  <a:srgbClr val="FFFF00"/>
                </a:solidFill>
              </a:rPr>
              <a:t>EXTRA</a:t>
            </a:r>
            <a:r>
              <a:rPr lang="nl-BE" sz="4500" dirty="0"/>
              <a:t> </a:t>
            </a:r>
          </a:p>
          <a:p>
            <a:r>
              <a:rPr lang="nl-BE" sz="4400" dirty="0"/>
              <a:t>Oefenen op  Canvas</a:t>
            </a:r>
          </a:p>
          <a:p>
            <a:r>
              <a:rPr lang="nl-BE" sz="4400" dirty="0" err="1"/>
              <a:t>Quizlet</a:t>
            </a:r>
            <a:r>
              <a:rPr lang="nl-BE" sz="4400" dirty="0"/>
              <a:t>:</a:t>
            </a:r>
          </a:p>
          <a:p>
            <a:pPr marL="914400" lvl="2" indent="-457200">
              <a:buFont typeface="Arial" panose="020B0604020202020204" pitchFamily="34" charset="0"/>
              <a:buChar char="•"/>
            </a:pPr>
            <a:r>
              <a:rPr lang="nl-BE" sz="3200" dirty="0">
                <a:hlinkClick r:id="rId4"/>
              </a:rPr>
              <a:t>Kaarten: 1.2 mondeling deel 5: Is het appartement nog vrij? (woordenschat) | Quizlet</a:t>
            </a:r>
            <a:endParaRPr lang="nl-BE" sz="3200" dirty="0"/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61036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F0CD4C5-0844-428B-B112-6181E84D9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6028"/>
            <a:ext cx="10515600" cy="5411972"/>
          </a:xfrm>
        </p:spPr>
        <p:txBody>
          <a:bodyPr>
            <a:normAutofit lnSpcReduction="10000"/>
          </a:bodyPr>
          <a:lstStyle/>
          <a:p>
            <a:r>
              <a:rPr lang="nl-BE" dirty="0"/>
              <a:t>Welke informatie krijg je?</a:t>
            </a:r>
          </a:p>
          <a:p>
            <a:pPr marL="0" indent="0">
              <a:buNone/>
            </a:pPr>
            <a:r>
              <a:rPr lang="nl-BE" dirty="0"/>
              <a:t>	naam</a:t>
            </a:r>
          </a:p>
          <a:p>
            <a:pPr marL="0" indent="0">
              <a:buNone/>
            </a:pPr>
            <a:r>
              <a:rPr lang="nl-BE" dirty="0"/>
              <a:t>	leeftijd</a:t>
            </a:r>
          </a:p>
          <a:p>
            <a:pPr marL="0" indent="0">
              <a:buNone/>
            </a:pPr>
            <a:r>
              <a:rPr lang="nl-BE" dirty="0"/>
              <a:t>	datum en plaats verdwijning</a:t>
            </a:r>
          </a:p>
          <a:p>
            <a:pPr marL="0" indent="0">
              <a:buNone/>
            </a:pPr>
            <a:r>
              <a:rPr lang="nl-BE" dirty="0"/>
              <a:t>	plaats waar hij laatst werd gezien</a:t>
            </a:r>
          </a:p>
          <a:p>
            <a:pPr marL="0" indent="0">
              <a:buNone/>
            </a:pPr>
            <a:r>
              <a:rPr lang="nl-BE" dirty="0"/>
              <a:t>	uiterlijk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	kleding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	nummer politie</a:t>
            </a:r>
          </a:p>
          <a:p>
            <a:pPr marL="0" indent="0">
              <a:buNone/>
            </a:pPr>
            <a:r>
              <a:rPr lang="nl-BE" dirty="0"/>
              <a:t>	nummer Child Focus</a:t>
            </a:r>
          </a:p>
        </p:txBody>
      </p:sp>
      <p:pic>
        <p:nvPicPr>
          <p:cNvPr id="4" name="19 Nummer 19">
            <a:hlinkClick r:id="" action="ppaction://media"/>
            <a:extLst>
              <a:ext uri="{FF2B5EF4-FFF2-40B4-BE49-F238E27FC236}">
                <a16:creationId xmlns:a16="http://schemas.microsoft.com/office/drawing/2014/main" id="{8613D9AD-77DF-4D9B-8BC4-9BA36DB867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3489" y="1308590"/>
            <a:ext cx="949411" cy="107297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54164AE2-676E-4078-ADB5-3208E2AB5A08}"/>
              </a:ext>
            </a:extLst>
          </p:cNvPr>
          <p:cNvSpPr txBox="1"/>
          <p:nvPr/>
        </p:nvSpPr>
        <p:spPr>
          <a:xfrm>
            <a:off x="6656029" y="2059490"/>
            <a:ext cx="510362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Mathias De Veer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vrijdag 14 maart, Brussel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school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kort, bruin haar; bruine ogen; 1m70; normaal gebouwd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jeans, rode trui, zwarte regenjas, bruine schoenen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0800 30 300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6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116000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ACF76DB0-5836-430A-843E-153258ECEC43}"/>
              </a:ext>
            </a:extLst>
          </p:cNvPr>
          <p:cNvSpPr txBox="1"/>
          <p:nvPr/>
        </p:nvSpPr>
        <p:spPr>
          <a:xfrm>
            <a:off x="7225990" y="126026"/>
            <a:ext cx="4830025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62, oefening 1</a:t>
            </a:r>
          </a:p>
        </p:txBody>
      </p:sp>
    </p:spTree>
    <p:extLst>
      <p:ext uri="{BB962C8B-B14F-4D97-AF65-F5344CB8AC3E}">
        <p14:creationId xmlns:p14="http://schemas.microsoft.com/office/powerpoint/2010/main" val="2817880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uiExpand="1" build="p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>
            <a:extLst>
              <a:ext uri="{FF2B5EF4-FFF2-40B4-BE49-F238E27FC236}">
                <a16:creationId xmlns:a16="http://schemas.microsoft.com/office/drawing/2014/main" id="{7421F579-832A-5847-A1B8-7331D8B1C3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38" t="20175" r="65688" b="55458"/>
          <a:stretch/>
        </p:blipFill>
        <p:spPr bwMode="auto">
          <a:xfrm>
            <a:off x="2121042" y="3851025"/>
            <a:ext cx="1650821" cy="3006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CAF984D-E66E-DA47-A568-CB8DC1EC07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20176" r="76984" b="54626"/>
          <a:stretch/>
        </p:blipFill>
        <p:spPr bwMode="auto">
          <a:xfrm>
            <a:off x="1466343" y="3228679"/>
            <a:ext cx="1342142" cy="2621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DD2486-CB43-4908-A74C-5072EE4D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Wie is wie?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6397ABBA-50E8-485D-A307-12E91E0A00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803737" y="1603838"/>
          <a:ext cx="8388263" cy="525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46">
                  <a:extLst>
                    <a:ext uri="{9D8B030D-6E8A-4147-A177-3AD203B41FA5}">
                      <a16:colId xmlns:a16="http://schemas.microsoft.com/office/drawing/2014/main" val="1629485088"/>
                    </a:ext>
                  </a:extLst>
                </a:gridCol>
                <a:gridCol w="3426733">
                  <a:extLst>
                    <a:ext uri="{9D8B030D-6E8A-4147-A177-3AD203B41FA5}">
                      <a16:colId xmlns:a16="http://schemas.microsoft.com/office/drawing/2014/main" val="771457207"/>
                    </a:ext>
                  </a:extLst>
                </a:gridCol>
                <a:gridCol w="2241884">
                  <a:extLst>
                    <a:ext uri="{9D8B030D-6E8A-4147-A177-3AD203B41FA5}">
                      <a16:colId xmlns:a16="http://schemas.microsoft.com/office/drawing/2014/main" val="1010898016"/>
                    </a:ext>
                  </a:extLst>
                </a:gridCol>
              </a:tblGrid>
              <a:tr h="262821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kledingstuk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46002"/>
                  </a:ext>
                </a:extLst>
              </a:tr>
              <a:tr h="1545867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3546"/>
                  </a:ext>
                </a:extLst>
              </a:tr>
              <a:tr h="1696453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51548"/>
                  </a:ext>
                </a:extLst>
              </a:tr>
              <a:tr h="1646082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45116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9CE9A85B-170B-4FA4-8136-AC0A4E7EB797}"/>
              </a:ext>
            </a:extLst>
          </p:cNvPr>
          <p:cNvSpPr txBox="1"/>
          <p:nvPr/>
        </p:nvSpPr>
        <p:spPr>
          <a:xfrm>
            <a:off x="3922013" y="2539636"/>
            <a:ext cx="278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 Annick draagt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57F923B-7216-4A3B-988A-2FE13C2DC4AF}"/>
              </a:ext>
            </a:extLst>
          </p:cNvPr>
          <p:cNvSpPr txBox="1"/>
          <p:nvPr/>
        </p:nvSpPr>
        <p:spPr>
          <a:xfrm>
            <a:off x="3884189" y="4258969"/>
            <a:ext cx="259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2 Fan draagt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05BE92E-6473-4FEE-B372-777AB42A2B5C}"/>
              </a:ext>
            </a:extLst>
          </p:cNvPr>
          <p:cNvSpPr txBox="1"/>
          <p:nvPr/>
        </p:nvSpPr>
        <p:spPr>
          <a:xfrm>
            <a:off x="3922013" y="5850550"/>
            <a:ext cx="259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3 Brit draagt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1B63370-249E-475D-9D1B-0BDCE71F857A}"/>
              </a:ext>
            </a:extLst>
          </p:cNvPr>
          <p:cNvSpPr txBox="1"/>
          <p:nvPr/>
        </p:nvSpPr>
        <p:spPr>
          <a:xfrm>
            <a:off x="6673902" y="2169040"/>
            <a:ext cx="25961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zwarte lange broek,</a:t>
            </a:r>
          </a:p>
          <a:p>
            <a:r>
              <a:rPr lang="nl-BE" dirty="0"/>
              <a:t>een effen wit T-shirt</a:t>
            </a:r>
          </a:p>
          <a:p>
            <a:r>
              <a:rPr lang="nl-BE" dirty="0"/>
              <a:t>een sjaal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E88611D-407B-49DC-B369-B098E0264D83}"/>
              </a:ext>
            </a:extLst>
          </p:cNvPr>
          <p:cNvSpPr txBox="1"/>
          <p:nvPr/>
        </p:nvSpPr>
        <p:spPr>
          <a:xfrm>
            <a:off x="10004743" y="2525187"/>
            <a:ext cx="23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met lange mouwen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C0C7065-BABF-4F31-A710-4512C2D787B9}"/>
              </a:ext>
            </a:extLst>
          </p:cNvPr>
          <p:cNvSpPr txBox="1"/>
          <p:nvPr/>
        </p:nvSpPr>
        <p:spPr>
          <a:xfrm>
            <a:off x="6634882" y="4017744"/>
            <a:ext cx="3614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grijze broek</a:t>
            </a:r>
          </a:p>
          <a:p>
            <a:r>
              <a:rPr lang="nl-BE" dirty="0"/>
              <a:t>een effen lichtblauwe trui</a:t>
            </a:r>
          </a:p>
          <a:p>
            <a:r>
              <a:rPr lang="nl-BE" dirty="0"/>
              <a:t>sandalen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6576E3C-AD7C-4D38-8329-0CE4CD200653}"/>
              </a:ext>
            </a:extLst>
          </p:cNvPr>
          <p:cNvSpPr txBox="1"/>
          <p:nvPr/>
        </p:nvSpPr>
        <p:spPr>
          <a:xfrm>
            <a:off x="6614707" y="5681812"/>
            <a:ext cx="2402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smalle zwarte rok</a:t>
            </a:r>
          </a:p>
          <a:p>
            <a:r>
              <a:rPr lang="nl-BE" dirty="0"/>
              <a:t>een witte blouse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03E438E-0707-4092-BA1C-674196838C78}"/>
              </a:ext>
            </a:extLst>
          </p:cNvPr>
          <p:cNvSpPr txBox="1"/>
          <p:nvPr/>
        </p:nvSpPr>
        <p:spPr>
          <a:xfrm>
            <a:off x="9967528" y="4077588"/>
            <a:ext cx="240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met lange mouwen</a:t>
            </a:r>
          </a:p>
        </p:txBody>
      </p:sp>
      <p:pic>
        <p:nvPicPr>
          <p:cNvPr id="6" name="20 Nummer 20">
            <a:hlinkClick r:id="" action="ppaction://media"/>
            <a:extLst>
              <a:ext uri="{FF2B5EF4-FFF2-40B4-BE49-F238E27FC236}">
                <a16:creationId xmlns:a16="http://schemas.microsoft.com/office/drawing/2014/main" id="{F11E50C3-CD5B-45BD-9823-EC5234A58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647" y="540603"/>
            <a:ext cx="609600" cy="609600"/>
          </a:xfrm>
          <a:prstGeom prst="rect">
            <a:avLst/>
          </a:prstGeom>
        </p:spPr>
      </p:pic>
      <p:sp>
        <p:nvSpPr>
          <p:cNvPr id="18" name="Tekstvak 17">
            <a:extLst>
              <a:ext uri="{FF2B5EF4-FFF2-40B4-BE49-F238E27FC236}">
                <a16:creationId xmlns:a16="http://schemas.microsoft.com/office/drawing/2014/main" id="{26ADFA3F-BFC1-0847-8234-0A25331583D6}"/>
              </a:ext>
            </a:extLst>
          </p:cNvPr>
          <p:cNvSpPr txBox="1"/>
          <p:nvPr/>
        </p:nvSpPr>
        <p:spPr>
          <a:xfrm>
            <a:off x="7225990" y="126026"/>
            <a:ext cx="4830025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62-63, oefening 2 &amp; 3</a:t>
            </a:r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7142939E-750D-3444-9221-F4D572BB95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2" t="20176" r="87129" b="55174"/>
          <a:stretch/>
        </p:blipFill>
        <p:spPr bwMode="auto">
          <a:xfrm>
            <a:off x="295003" y="1694625"/>
            <a:ext cx="1645865" cy="2663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9680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/>
      <p:bldP spid="7" grpId="0"/>
      <p:bldP spid="8" grpId="0"/>
      <p:bldP spid="11" grpId="0" uiExpand="1" build="p"/>
      <p:bldP spid="14" grpId="0"/>
      <p:bldP spid="15" grpId="0" build="p"/>
      <p:bldP spid="16" grpId="0" build="p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>
            <a:extLst>
              <a:ext uri="{FF2B5EF4-FFF2-40B4-BE49-F238E27FC236}">
                <a16:creationId xmlns:a16="http://schemas.microsoft.com/office/drawing/2014/main" id="{8BD8EBDD-3D1B-4045-8DC4-802161BA97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41" t="20175" r="53669" b="55458"/>
          <a:stretch/>
        </p:blipFill>
        <p:spPr bwMode="auto">
          <a:xfrm>
            <a:off x="68324" y="1803179"/>
            <a:ext cx="1606058" cy="256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BDD2486-CB43-4908-A74C-5072EE4D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Wie is wie?</a:t>
            </a:r>
          </a:p>
        </p:txBody>
      </p:sp>
      <p:graphicFrame>
        <p:nvGraphicFramePr>
          <p:cNvPr id="30" name="Tijdelijke aanduiding voor inhoud 3">
            <a:extLst>
              <a:ext uri="{FF2B5EF4-FFF2-40B4-BE49-F238E27FC236}">
                <a16:creationId xmlns:a16="http://schemas.microsoft.com/office/drawing/2014/main" id="{2B76775C-1B5A-2948-A70D-8AE693A5C0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17014031"/>
              </p:ext>
            </p:extLst>
          </p:nvPr>
        </p:nvGraphicFramePr>
        <p:xfrm>
          <a:off x="3803737" y="1603838"/>
          <a:ext cx="8388263" cy="525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46">
                  <a:extLst>
                    <a:ext uri="{9D8B030D-6E8A-4147-A177-3AD203B41FA5}">
                      <a16:colId xmlns:a16="http://schemas.microsoft.com/office/drawing/2014/main" val="1629485088"/>
                    </a:ext>
                  </a:extLst>
                </a:gridCol>
                <a:gridCol w="3426733">
                  <a:extLst>
                    <a:ext uri="{9D8B030D-6E8A-4147-A177-3AD203B41FA5}">
                      <a16:colId xmlns:a16="http://schemas.microsoft.com/office/drawing/2014/main" val="771457207"/>
                    </a:ext>
                  </a:extLst>
                </a:gridCol>
                <a:gridCol w="2241884">
                  <a:extLst>
                    <a:ext uri="{9D8B030D-6E8A-4147-A177-3AD203B41FA5}">
                      <a16:colId xmlns:a16="http://schemas.microsoft.com/office/drawing/2014/main" val="1010898016"/>
                    </a:ext>
                  </a:extLst>
                </a:gridCol>
              </a:tblGrid>
              <a:tr h="262821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kledingstuk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46002"/>
                  </a:ext>
                </a:extLst>
              </a:tr>
              <a:tr h="1545867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3546"/>
                  </a:ext>
                </a:extLst>
              </a:tr>
              <a:tr h="1696453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51548"/>
                  </a:ext>
                </a:extLst>
              </a:tr>
              <a:tr h="1646082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45116"/>
                  </a:ext>
                </a:extLst>
              </a:tr>
            </a:tbl>
          </a:graphicData>
        </a:graphic>
      </p:graphicFrame>
      <p:sp>
        <p:nvSpPr>
          <p:cNvPr id="9" name="Tekstvak 8">
            <a:extLst>
              <a:ext uri="{FF2B5EF4-FFF2-40B4-BE49-F238E27FC236}">
                <a16:creationId xmlns:a16="http://schemas.microsoft.com/office/drawing/2014/main" id="{283BCA5A-4F2B-4F0D-A2EA-BB1083157AE2}"/>
              </a:ext>
            </a:extLst>
          </p:cNvPr>
          <p:cNvSpPr txBox="1"/>
          <p:nvPr/>
        </p:nvSpPr>
        <p:spPr>
          <a:xfrm>
            <a:off x="3907996" y="2534669"/>
            <a:ext cx="259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4 An draagt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F4F3E67-3CB6-4E47-9160-4612C30381AF}"/>
              </a:ext>
            </a:extLst>
          </p:cNvPr>
          <p:cNvSpPr txBox="1"/>
          <p:nvPr/>
        </p:nvSpPr>
        <p:spPr>
          <a:xfrm>
            <a:off x="3907996" y="4045427"/>
            <a:ext cx="259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5 Sofie draagt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C4915A6-21E2-4BA8-89CD-688F44F6CF86}"/>
              </a:ext>
            </a:extLst>
          </p:cNvPr>
          <p:cNvSpPr txBox="1"/>
          <p:nvPr/>
        </p:nvSpPr>
        <p:spPr>
          <a:xfrm>
            <a:off x="6607722" y="2320720"/>
            <a:ext cx="295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brede, lange, paarse rok</a:t>
            </a:r>
          </a:p>
          <a:p>
            <a:r>
              <a:rPr lang="nl-BE" dirty="0"/>
              <a:t>een witte blouse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E770206-3117-4FBB-911C-64B1649EF04D}"/>
              </a:ext>
            </a:extLst>
          </p:cNvPr>
          <p:cNvSpPr txBox="1"/>
          <p:nvPr/>
        </p:nvSpPr>
        <p:spPr>
          <a:xfrm>
            <a:off x="10232729" y="2597719"/>
            <a:ext cx="224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zonder mouwen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2F71A6F8-3583-4A15-90F2-65D161AE8F7D}"/>
              </a:ext>
            </a:extLst>
          </p:cNvPr>
          <p:cNvSpPr txBox="1"/>
          <p:nvPr/>
        </p:nvSpPr>
        <p:spPr>
          <a:xfrm>
            <a:off x="6607722" y="4024671"/>
            <a:ext cx="2511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effen zwart kleedje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8C55F102-3219-45B8-A02C-C0FB59FD045B}"/>
              </a:ext>
            </a:extLst>
          </p:cNvPr>
          <p:cNvSpPr txBox="1"/>
          <p:nvPr/>
        </p:nvSpPr>
        <p:spPr>
          <a:xfrm>
            <a:off x="9971949" y="4070985"/>
            <a:ext cx="2394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t"/>
            <a:r>
              <a:rPr lang="nl-BE" dirty="0"/>
              <a:t>met driekwartmouwen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125D619D-A29D-4938-894B-635AC7FE360A}"/>
              </a:ext>
            </a:extLst>
          </p:cNvPr>
          <p:cNvSpPr txBox="1"/>
          <p:nvPr/>
        </p:nvSpPr>
        <p:spPr>
          <a:xfrm>
            <a:off x="3907996" y="5682287"/>
            <a:ext cx="20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6 </a:t>
            </a:r>
            <a:r>
              <a:rPr lang="nl-BE" dirty="0" err="1"/>
              <a:t>Pansy</a:t>
            </a:r>
            <a:r>
              <a:rPr lang="nl-BE" dirty="0"/>
              <a:t> draagt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C69863B-D71E-4A4C-B530-BAE988779439}"/>
              </a:ext>
            </a:extLst>
          </p:cNvPr>
          <p:cNvSpPr txBox="1"/>
          <p:nvPr/>
        </p:nvSpPr>
        <p:spPr>
          <a:xfrm>
            <a:off x="6644744" y="5611540"/>
            <a:ext cx="29558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beige short</a:t>
            </a:r>
          </a:p>
          <a:p>
            <a:r>
              <a:rPr lang="nl-BE" dirty="0"/>
              <a:t>een witte blouse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0A8E4C2-7835-47C8-A723-2C5BEACAADD1}"/>
              </a:ext>
            </a:extLst>
          </p:cNvPr>
          <p:cNvSpPr txBox="1"/>
          <p:nvPr/>
        </p:nvSpPr>
        <p:spPr>
          <a:xfrm>
            <a:off x="9971949" y="5602890"/>
            <a:ext cx="224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met een bruine riem</a:t>
            </a:r>
          </a:p>
          <a:p>
            <a:r>
              <a:rPr lang="nl-BE" dirty="0"/>
              <a:t>met korte mouwen</a:t>
            </a:r>
          </a:p>
        </p:txBody>
      </p:sp>
      <p:pic>
        <p:nvPicPr>
          <p:cNvPr id="6" name="20 Nummer 20">
            <a:hlinkClick r:id="" action="ppaction://media"/>
            <a:extLst>
              <a:ext uri="{FF2B5EF4-FFF2-40B4-BE49-F238E27FC236}">
                <a16:creationId xmlns:a16="http://schemas.microsoft.com/office/drawing/2014/main" id="{F11E50C3-CD5B-45BD-9823-EC5234A583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9121" y="719032"/>
            <a:ext cx="609600" cy="609600"/>
          </a:xfrm>
          <a:prstGeom prst="rect">
            <a:avLst/>
          </a:prstGeom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DA448802-F43D-F640-B1B3-B0DA0AB8F2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56" t="44881" r="75876" b="30128"/>
          <a:stretch/>
        </p:blipFill>
        <p:spPr bwMode="auto">
          <a:xfrm>
            <a:off x="2175590" y="4070985"/>
            <a:ext cx="1606057" cy="2715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">
            <a:extLst>
              <a:ext uri="{FF2B5EF4-FFF2-40B4-BE49-F238E27FC236}">
                <a16:creationId xmlns:a16="http://schemas.microsoft.com/office/drawing/2014/main" id="{26B92309-95FD-D84C-AFCB-820E529595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88" t="44881" r="87505" b="30128"/>
          <a:stretch/>
        </p:blipFill>
        <p:spPr bwMode="auto">
          <a:xfrm>
            <a:off x="1262124" y="2967051"/>
            <a:ext cx="1366303" cy="2745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kstvak 30">
            <a:extLst>
              <a:ext uri="{FF2B5EF4-FFF2-40B4-BE49-F238E27FC236}">
                <a16:creationId xmlns:a16="http://schemas.microsoft.com/office/drawing/2014/main" id="{67422CF5-DB63-3549-AF35-056BE656F55D}"/>
              </a:ext>
            </a:extLst>
          </p:cNvPr>
          <p:cNvSpPr txBox="1"/>
          <p:nvPr/>
        </p:nvSpPr>
        <p:spPr>
          <a:xfrm>
            <a:off x="7225990" y="126026"/>
            <a:ext cx="4830025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62-63, oefening 2 &amp; 3</a:t>
            </a:r>
          </a:p>
        </p:txBody>
      </p:sp>
    </p:spTree>
    <p:extLst>
      <p:ext uri="{BB962C8B-B14F-4D97-AF65-F5344CB8AC3E}">
        <p14:creationId xmlns:p14="http://schemas.microsoft.com/office/powerpoint/2010/main" val="100444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9" grpId="0"/>
      <p:bldP spid="10" grpId="0"/>
      <p:bldP spid="18" grpId="0" build="p"/>
      <p:bldP spid="19" grpId="0"/>
      <p:bldP spid="20" grpId="0"/>
      <p:bldP spid="21" grpId="0"/>
      <p:bldP spid="22" grpId="0"/>
      <p:bldP spid="23" grpId="0" uiExpand="1" build="p"/>
      <p:bldP spid="24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ijdelijke aanduiding voor inhoud 3">
            <a:extLst>
              <a:ext uri="{FF2B5EF4-FFF2-40B4-BE49-F238E27FC236}">
                <a16:creationId xmlns:a16="http://schemas.microsoft.com/office/drawing/2014/main" id="{36050C26-4E7F-8942-AC56-E26EFC6FB30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0934417"/>
              </p:ext>
            </p:extLst>
          </p:nvPr>
        </p:nvGraphicFramePr>
        <p:xfrm>
          <a:off x="3803737" y="1603838"/>
          <a:ext cx="8388263" cy="525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46">
                  <a:extLst>
                    <a:ext uri="{9D8B030D-6E8A-4147-A177-3AD203B41FA5}">
                      <a16:colId xmlns:a16="http://schemas.microsoft.com/office/drawing/2014/main" val="1629485088"/>
                    </a:ext>
                  </a:extLst>
                </a:gridCol>
                <a:gridCol w="3426733">
                  <a:extLst>
                    <a:ext uri="{9D8B030D-6E8A-4147-A177-3AD203B41FA5}">
                      <a16:colId xmlns:a16="http://schemas.microsoft.com/office/drawing/2014/main" val="771457207"/>
                    </a:ext>
                  </a:extLst>
                </a:gridCol>
                <a:gridCol w="2241884">
                  <a:extLst>
                    <a:ext uri="{9D8B030D-6E8A-4147-A177-3AD203B41FA5}">
                      <a16:colId xmlns:a16="http://schemas.microsoft.com/office/drawing/2014/main" val="1010898016"/>
                    </a:ext>
                  </a:extLst>
                </a:gridCol>
              </a:tblGrid>
              <a:tr h="262821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kledingstuk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46002"/>
                  </a:ext>
                </a:extLst>
              </a:tr>
              <a:tr h="1545867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3546"/>
                  </a:ext>
                </a:extLst>
              </a:tr>
              <a:tr h="1696453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51548"/>
                  </a:ext>
                </a:extLst>
              </a:tr>
              <a:tr h="1646082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45116"/>
                  </a:ext>
                </a:extLst>
              </a:tr>
            </a:tbl>
          </a:graphicData>
        </a:graphic>
      </p:graphicFrame>
      <p:sp>
        <p:nvSpPr>
          <p:cNvPr id="5" name="Tekstvak 4">
            <a:extLst>
              <a:ext uri="{FF2B5EF4-FFF2-40B4-BE49-F238E27FC236}">
                <a16:creationId xmlns:a16="http://schemas.microsoft.com/office/drawing/2014/main" id="{9CE9A85B-170B-4FA4-8136-AC0A4E7EB797}"/>
              </a:ext>
            </a:extLst>
          </p:cNvPr>
          <p:cNvSpPr txBox="1"/>
          <p:nvPr/>
        </p:nvSpPr>
        <p:spPr>
          <a:xfrm>
            <a:off x="3881927" y="2430892"/>
            <a:ext cx="2787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7 Carla draagt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57F923B-7216-4A3B-988A-2FE13C2DC4AF}"/>
              </a:ext>
            </a:extLst>
          </p:cNvPr>
          <p:cNvSpPr txBox="1"/>
          <p:nvPr/>
        </p:nvSpPr>
        <p:spPr>
          <a:xfrm>
            <a:off x="3894392" y="4138533"/>
            <a:ext cx="259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8 </a:t>
            </a:r>
            <a:r>
              <a:rPr lang="nl-BE" dirty="0" err="1"/>
              <a:t>Raajaa</a:t>
            </a:r>
            <a:r>
              <a:rPr lang="nl-BE" dirty="0"/>
              <a:t> draagt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105BE92E-6473-4FEE-B372-777AB42A2B5C}"/>
              </a:ext>
            </a:extLst>
          </p:cNvPr>
          <p:cNvSpPr txBox="1"/>
          <p:nvPr/>
        </p:nvSpPr>
        <p:spPr>
          <a:xfrm>
            <a:off x="3894392" y="5672746"/>
            <a:ext cx="259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9 Carlo draagt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1B63370-249E-475D-9D1B-0BDCE71F857A}"/>
              </a:ext>
            </a:extLst>
          </p:cNvPr>
          <p:cNvSpPr txBox="1"/>
          <p:nvPr/>
        </p:nvSpPr>
        <p:spPr>
          <a:xfrm>
            <a:off x="6747619" y="2430892"/>
            <a:ext cx="2596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witte broek,</a:t>
            </a:r>
          </a:p>
          <a:p>
            <a:r>
              <a:rPr lang="nl-BE" dirty="0"/>
              <a:t>een gebloemd T-shirt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E88611D-407B-49DC-B369-B098E0264D83}"/>
              </a:ext>
            </a:extLst>
          </p:cNvPr>
          <p:cNvSpPr txBox="1"/>
          <p:nvPr/>
        </p:nvSpPr>
        <p:spPr>
          <a:xfrm>
            <a:off x="10005176" y="2430892"/>
            <a:ext cx="23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zonder mouwen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DC0C7065-BABF-4F31-A710-4512C2D787B9}"/>
              </a:ext>
            </a:extLst>
          </p:cNvPr>
          <p:cNvSpPr txBox="1"/>
          <p:nvPr/>
        </p:nvSpPr>
        <p:spPr>
          <a:xfrm>
            <a:off x="6669429" y="3978050"/>
            <a:ext cx="3614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wit T-shirt</a:t>
            </a:r>
          </a:p>
          <a:p>
            <a:r>
              <a:rPr lang="nl-BE" dirty="0"/>
              <a:t>een geruit hemd</a:t>
            </a:r>
          </a:p>
          <a:p>
            <a:r>
              <a:rPr lang="nl-BE" dirty="0"/>
              <a:t>een jeansbroek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16576E3C-AD7C-4D38-8329-0CE4CD200653}"/>
              </a:ext>
            </a:extLst>
          </p:cNvPr>
          <p:cNvSpPr txBox="1"/>
          <p:nvPr/>
        </p:nvSpPr>
        <p:spPr>
          <a:xfrm>
            <a:off x="6669429" y="5580413"/>
            <a:ext cx="2984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effen kostuum</a:t>
            </a:r>
          </a:p>
          <a:p>
            <a:r>
              <a:rPr lang="nl-BE" dirty="0"/>
              <a:t>een effen lichtblauw hemd</a:t>
            </a:r>
          </a:p>
          <a:p>
            <a:r>
              <a:rPr lang="nl-BE" dirty="0"/>
              <a:t>een effen rode das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703E438E-0707-4092-BA1C-674196838C78}"/>
              </a:ext>
            </a:extLst>
          </p:cNvPr>
          <p:cNvSpPr txBox="1"/>
          <p:nvPr/>
        </p:nvSpPr>
        <p:spPr>
          <a:xfrm>
            <a:off x="9967962" y="5857412"/>
            <a:ext cx="2402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met een zwarte riem</a:t>
            </a:r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35A925B7-1890-4414-BE3C-D98362756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Wie is wie?</a:t>
            </a: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08EDBC50-E755-4FB4-8F7D-D69F916C8F4D}"/>
              </a:ext>
            </a:extLst>
          </p:cNvPr>
          <p:cNvSpPr txBox="1"/>
          <p:nvPr/>
        </p:nvSpPr>
        <p:spPr>
          <a:xfrm>
            <a:off x="10042391" y="4006520"/>
            <a:ext cx="2328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met korte mouwen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3A9F014-8076-FC4A-8E4B-C89635E6C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9" t="70497" r="86487" b="5324"/>
          <a:stretch/>
        </p:blipFill>
        <p:spPr bwMode="auto">
          <a:xfrm>
            <a:off x="1916863" y="3553811"/>
            <a:ext cx="1878161" cy="3304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10B252E9-F86A-5843-9767-33D646900D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67" t="45245" r="65927" b="30576"/>
          <a:stretch/>
        </p:blipFill>
        <p:spPr bwMode="auto">
          <a:xfrm>
            <a:off x="17189" y="1587802"/>
            <a:ext cx="1878161" cy="331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2">
            <a:extLst>
              <a:ext uri="{FF2B5EF4-FFF2-40B4-BE49-F238E27FC236}">
                <a16:creationId xmlns:a16="http://schemas.microsoft.com/office/drawing/2014/main" id="{82C4C552-D67A-6948-A16C-360E275496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10" t="45245" r="53669" b="30434"/>
          <a:stretch/>
        </p:blipFill>
        <p:spPr bwMode="auto">
          <a:xfrm>
            <a:off x="963306" y="3075822"/>
            <a:ext cx="1878161" cy="2989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kstvak 29">
            <a:extLst>
              <a:ext uri="{FF2B5EF4-FFF2-40B4-BE49-F238E27FC236}">
                <a16:creationId xmlns:a16="http://schemas.microsoft.com/office/drawing/2014/main" id="{2DAB9D34-5829-0A47-98DF-BA9A83F11D2F}"/>
              </a:ext>
            </a:extLst>
          </p:cNvPr>
          <p:cNvSpPr txBox="1"/>
          <p:nvPr/>
        </p:nvSpPr>
        <p:spPr>
          <a:xfrm>
            <a:off x="7225990" y="126026"/>
            <a:ext cx="4830025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62-63, oefening 2 &amp; 3</a:t>
            </a:r>
          </a:p>
        </p:txBody>
      </p:sp>
    </p:spTree>
    <p:extLst>
      <p:ext uri="{BB962C8B-B14F-4D97-AF65-F5344CB8AC3E}">
        <p14:creationId xmlns:p14="http://schemas.microsoft.com/office/powerpoint/2010/main" val="140721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 build="p"/>
      <p:bldP spid="14" grpId="0"/>
      <p:bldP spid="15" grpId="0" uiExpand="1" build="p"/>
      <p:bldP spid="16" grpId="0" uiExpand="1" build="p"/>
      <p:bldP spid="17" grpId="0"/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">
            <a:extLst>
              <a:ext uri="{FF2B5EF4-FFF2-40B4-BE49-F238E27FC236}">
                <a16:creationId xmlns:a16="http://schemas.microsoft.com/office/drawing/2014/main" id="{9D25C7AE-661E-3849-B945-1996FD6FDC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5" t="70430" r="53669" b="5324"/>
          <a:stretch/>
        </p:blipFill>
        <p:spPr bwMode="auto">
          <a:xfrm>
            <a:off x="2196843" y="4036741"/>
            <a:ext cx="1747547" cy="2821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7" name="Tijdelijke aanduiding voor inhoud 3">
            <a:extLst>
              <a:ext uri="{FF2B5EF4-FFF2-40B4-BE49-F238E27FC236}">
                <a16:creationId xmlns:a16="http://schemas.microsoft.com/office/drawing/2014/main" id="{DB5A7D47-F4C8-8648-BB8F-AE19D41A4E7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81172977"/>
              </p:ext>
            </p:extLst>
          </p:nvPr>
        </p:nvGraphicFramePr>
        <p:xfrm>
          <a:off x="3803737" y="1603838"/>
          <a:ext cx="8388263" cy="525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19646">
                  <a:extLst>
                    <a:ext uri="{9D8B030D-6E8A-4147-A177-3AD203B41FA5}">
                      <a16:colId xmlns:a16="http://schemas.microsoft.com/office/drawing/2014/main" val="1629485088"/>
                    </a:ext>
                  </a:extLst>
                </a:gridCol>
                <a:gridCol w="3426733">
                  <a:extLst>
                    <a:ext uri="{9D8B030D-6E8A-4147-A177-3AD203B41FA5}">
                      <a16:colId xmlns:a16="http://schemas.microsoft.com/office/drawing/2014/main" val="771457207"/>
                    </a:ext>
                  </a:extLst>
                </a:gridCol>
                <a:gridCol w="2241884">
                  <a:extLst>
                    <a:ext uri="{9D8B030D-6E8A-4147-A177-3AD203B41FA5}">
                      <a16:colId xmlns:a16="http://schemas.microsoft.com/office/drawing/2014/main" val="1010898016"/>
                    </a:ext>
                  </a:extLst>
                </a:gridCol>
              </a:tblGrid>
              <a:tr h="262821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kledingstuk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l-BE" dirty="0"/>
                        <a:t>+/-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3246002"/>
                  </a:ext>
                </a:extLst>
              </a:tr>
              <a:tr h="1545867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753546"/>
                  </a:ext>
                </a:extLst>
              </a:tr>
              <a:tr h="1696453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7051548"/>
                  </a:ext>
                </a:extLst>
              </a:tr>
              <a:tr h="1646082"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  <a:p>
                      <a:endParaRPr lang="nl-B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nl-B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6645116"/>
                  </a:ext>
                </a:extLst>
              </a:tr>
            </a:tbl>
          </a:graphicData>
        </a:graphic>
      </p:graphicFrame>
      <p:sp>
        <p:nvSpPr>
          <p:cNvPr id="9" name="Tekstvak 8">
            <a:extLst>
              <a:ext uri="{FF2B5EF4-FFF2-40B4-BE49-F238E27FC236}">
                <a16:creationId xmlns:a16="http://schemas.microsoft.com/office/drawing/2014/main" id="{283BCA5A-4F2B-4F0D-A2EA-BB1083157AE2}"/>
              </a:ext>
            </a:extLst>
          </p:cNvPr>
          <p:cNvSpPr txBox="1"/>
          <p:nvPr/>
        </p:nvSpPr>
        <p:spPr>
          <a:xfrm>
            <a:off x="4063626" y="2444837"/>
            <a:ext cx="259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10 Piet draagt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4F4F3E67-3CB6-4E47-9160-4612C30381AF}"/>
              </a:ext>
            </a:extLst>
          </p:cNvPr>
          <p:cNvSpPr txBox="1"/>
          <p:nvPr/>
        </p:nvSpPr>
        <p:spPr>
          <a:xfrm>
            <a:off x="3923727" y="3918474"/>
            <a:ext cx="2596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11 Sam draagt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0C4915A6-21E2-4BA8-89CD-688F44F6CF86}"/>
              </a:ext>
            </a:extLst>
          </p:cNvPr>
          <p:cNvSpPr txBox="1"/>
          <p:nvPr/>
        </p:nvSpPr>
        <p:spPr>
          <a:xfrm>
            <a:off x="6519843" y="2444837"/>
            <a:ext cx="36141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rood met wit gestreept T-shirt</a:t>
            </a:r>
          </a:p>
          <a:p>
            <a:r>
              <a:rPr lang="nl-BE" dirty="0"/>
              <a:t>een bruine broek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E770206-3117-4FBB-911C-64B1649EF04D}"/>
              </a:ext>
            </a:extLst>
          </p:cNvPr>
          <p:cNvSpPr txBox="1"/>
          <p:nvPr/>
        </p:nvSpPr>
        <p:spPr>
          <a:xfrm>
            <a:off x="9949859" y="2444837"/>
            <a:ext cx="2242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met lange mouwen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2F71A6F8-3583-4A15-90F2-65D161AE8F7D}"/>
              </a:ext>
            </a:extLst>
          </p:cNvPr>
          <p:cNvSpPr txBox="1"/>
          <p:nvPr/>
        </p:nvSpPr>
        <p:spPr>
          <a:xfrm>
            <a:off x="6519843" y="3862385"/>
            <a:ext cx="25119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donkergrijze broek</a:t>
            </a:r>
          </a:p>
          <a:p>
            <a:r>
              <a:rPr lang="nl-BE" dirty="0"/>
              <a:t>een effen grijze trui</a:t>
            </a:r>
          </a:p>
          <a:p>
            <a:r>
              <a:rPr lang="nl-BE" dirty="0"/>
              <a:t>een wit hemd</a:t>
            </a: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125D619D-A29D-4938-894B-635AC7FE360A}"/>
              </a:ext>
            </a:extLst>
          </p:cNvPr>
          <p:cNvSpPr txBox="1"/>
          <p:nvPr/>
        </p:nvSpPr>
        <p:spPr>
          <a:xfrm>
            <a:off x="4002160" y="5486948"/>
            <a:ext cx="20414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12 Candice draagt</a:t>
            </a: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C69863B-D71E-4A4C-B530-BAE988779439}"/>
              </a:ext>
            </a:extLst>
          </p:cNvPr>
          <p:cNvSpPr txBox="1"/>
          <p:nvPr/>
        </p:nvSpPr>
        <p:spPr>
          <a:xfrm>
            <a:off x="6620732" y="5486948"/>
            <a:ext cx="29558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een lang gebloemd kleedje</a:t>
            </a:r>
          </a:p>
          <a:p>
            <a:r>
              <a:rPr lang="nl-BE" dirty="0"/>
              <a:t>een kort jeansvest</a:t>
            </a:r>
          </a:p>
          <a:p>
            <a:r>
              <a:rPr lang="nl-BE" dirty="0"/>
              <a:t>een wit T-shirt</a:t>
            </a: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D0A8E4C2-7835-47C8-A723-2C5BEACAADD1}"/>
              </a:ext>
            </a:extLst>
          </p:cNvPr>
          <p:cNvSpPr txBox="1"/>
          <p:nvPr/>
        </p:nvSpPr>
        <p:spPr>
          <a:xfrm>
            <a:off x="10079803" y="5768444"/>
            <a:ext cx="22421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dirty="0"/>
              <a:t>zonder mouwen</a:t>
            </a:r>
          </a:p>
          <a:p>
            <a:r>
              <a:rPr lang="nl-BE" dirty="0"/>
              <a:t>met korte mouwen</a:t>
            </a:r>
          </a:p>
        </p:txBody>
      </p:sp>
      <p:sp>
        <p:nvSpPr>
          <p:cNvPr id="26" name="Titel 5">
            <a:extLst>
              <a:ext uri="{FF2B5EF4-FFF2-40B4-BE49-F238E27FC236}">
                <a16:creationId xmlns:a16="http://schemas.microsoft.com/office/drawing/2014/main" id="{B43AD6D3-9F1D-8343-A5A3-BB90BA99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/>
          <a:lstStyle/>
          <a:p>
            <a:r>
              <a:rPr lang="nl-BE" dirty="0"/>
              <a:t>Wie is wie?</a:t>
            </a:r>
          </a:p>
        </p:txBody>
      </p:sp>
      <p:pic>
        <p:nvPicPr>
          <p:cNvPr id="28" name="Picture 2">
            <a:extLst>
              <a:ext uri="{FF2B5EF4-FFF2-40B4-BE49-F238E27FC236}">
                <a16:creationId xmlns:a16="http://schemas.microsoft.com/office/drawing/2014/main" id="{5F269FAD-76FA-ED4A-B464-3D988D0E20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47" t="70430" r="66376" b="5324"/>
          <a:stretch/>
        </p:blipFill>
        <p:spPr bwMode="auto">
          <a:xfrm>
            <a:off x="958111" y="2876469"/>
            <a:ext cx="1579178" cy="3089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kstvak 29">
            <a:extLst>
              <a:ext uri="{FF2B5EF4-FFF2-40B4-BE49-F238E27FC236}">
                <a16:creationId xmlns:a16="http://schemas.microsoft.com/office/drawing/2014/main" id="{1C44710B-7F3E-CD4C-8EA7-43A9F3122389}"/>
              </a:ext>
            </a:extLst>
          </p:cNvPr>
          <p:cNvSpPr txBox="1"/>
          <p:nvPr/>
        </p:nvSpPr>
        <p:spPr>
          <a:xfrm>
            <a:off x="7225990" y="126026"/>
            <a:ext cx="4830025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62-63, oefening 2 &amp; 3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3A9F014-8076-FC4A-8E4B-C89635E6CCE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4" t="70430" r="77139" b="5324"/>
          <a:stretch/>
        </p:blipFill>
        <p:spPr bwMode="auto">
          <a:xfrm>
            <a:off x="-12045" y="1819342"/>
            <a:ext cx="1502554" cy="2939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04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8" grpId="0" uiExpand="1" build="p"/>
      <p:bldP spid="19" grpId="0"/>
      <p:bldP spid="20" grpId="0" build="p"/>
      <p:bldP spid="22" grpId="0"/>
      <p:bldP spid="23" grpId="0" uiExpand="1" build="p"/>
      <p:bldP spid="24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93D6B9-2AF1-4711-B336-F58D1A9BF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hebben ze aan?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7AE5EB5-ED21-4F98-96F9-CB8C7C2950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4509" y="2011681"/>
            <a:ext cx="5109166" cy="1417320"/>
          </a:xfrm>
        </p:spPr>
        <p:txBody>
          <a:bodyPr/>
          <a:lstStyle/>
          <a:p>
            <a:r>
              <a:rPr lang="nl-BE" dirty="0"/>
              <a:t>Hij draagt een geruit hemd.</a:t>
            </a:r>
          </a:p>
          <a:p>
            <a:r>
              <a:rPr lang="nl-BE" dirty="0"/>
              <a:t>Hij heeft een </a:t>
            </a:r>
            <a:r>
              <a:rPr lang="nl-BE" dirty="0">
                <a:solidFill>
                  <a:srgbClr val="FF0000"/>
                </a:solidFill>
              </a:rPr>
              <a:t>wit</a:t>
            </a:r>
            <a:r>
              <a:rPr lang="nl-BE" dirty="0"/>
              <a:t> T-shirt, een jeansbroek en sportschoenen aan. </a:t>
            </a:r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9F7E8F11-20F4-43F3-BFA1-D3D84BDCD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376" y="2059717"/>
            <a:ext cx="1524132" cy="3670110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BDB61950-0B2D-48C0-87B6-C544F772B71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0369" y="2029047"/>
            <a:ext cx="1151255" cy="370078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C7F613FF-9B08-479E-A649-BDCE88BEEE07}"/>
              </a:ext>
            </a:extLst>
          </p:cNvPr>
          <p:cNvSpPr txBox="1">
            <a:spLocks/>
          </p:cNvSpPr>
          <p:nvPr/>
        </p:nvSpPr>
        <p:spPr>
          <a:xfrm>
            <a:off x="4859092" y="4312507"/>
            <a:ext cx="5109166" cy="141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BE" dirty="0"/>
              <a:t>Ze heeft sandalen aan.   </a:t>
            </a:r>
          </a:p>
          <a:p>
            <a:r>
              <a:rPr lang="nl-BE" dirty="0"/>
              <a:t>Ze draagt een </a:t>
            </a:r>
            <a:r>
              <a:rPr lang="nl-BE" dirty="0">
                <a:solidFill>
                  <a:srgbClr val="FF0000"/>
                </a:solidFill>
              </a:rPr>
              <a:t>wit</a:t>
            </a:r>
            <a:r>
              <a:rPr lang="nl-BE" dirty="0"/>
              <a:t> broek en een gebloemde bloes zonder mouwen.</a:t>
            </a:r>
          </a:p>
          <a:p>
            <a:endParaRPr lang="nl-BE" dirty="0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20F783EB-A58D-46AC-8396-FD2C3A0EA947}"/>
              </a:ext>
            </a:extLst>
          </p:cNvPr>
          <p:cNvSpPr txBox="1">
            <a:spLocks/>
          </p:cNvSpPr>
          <p:nvPr/>
        </p:nvSpPr>
        <p:spPr>
          <a:xfrm>
            <a:off x="7181688" y="3041237"/>
            <a:ext cx="2481901" cy="7428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BE" dirty="0">
                <a:solidFill>
                  <a:srgbClr val="FF0000"/>
                </a:solidFill>
              </a:rPr>
              <a:t>WELK VAN DE TWEE IS FOUT?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80648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build="p"/>
      <p:bldP spid="9" grpId="0" build="p" animBg="1"/>
    </p:bldLst>
  </p:timing>
</p:sld>
</file>

<file path=ppt/theme/theme1.xml><?xml version="1.0" encoding="utf-8"?>
<a:theme xmlns:a="http://schemas.openxmlformats.org/drawingml/2006/main" name="Metropolitan">
  <a:themeElements>
    <a:clrScheme name="Custom 4">
      <a:dk1>
        <a:sysClr val="windowText" lastClr="000000"/>
      </a:dk1>
      <a:lt1>
        <a:srgbClr val="CBCBCB"/>
      </a:lt1>
      <a:dk2>
        <a:srgbClr val="44546A"/>
      </a:dk2>
      <a:lt2>
        <a:srgbClr val="B2B2B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1_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D61FF2049BBC45899CC4D5815A426C" ma:contentTypeVersion="13" ma:contentTypeDescription="Een nieuw document maken." ma:contentTypeScope="" ma:versionID="e319d00aa410b6df2964199484ba2520">
  <xsd:schema xmlns:xsd="http://www.w3.org/2001/XMLSchema" xmlns:xs="http://www.w3.org/2001/XMLSchema" xmlns:p="http://schemas.microsoft.com/office/2006/metadata/properties" xmlns:ns2="f94f30ad-4564-4a12-8cdb-4701d4fe11fc" xmlns:ns3="16d2a6fd-482a-4c06-8039-46779b8c15c8" targetNamespace="http://schemas.microsoft.com/office/2006/metadata/properties" ma:root="true" ma:fieldsID="1a0c4339c2f421c3aa40ee284462e1a4" ns2:_="" ns3:_="">
    <xsd:import namespace="f94f30ad-4564-4a12-8cdb-4701d4fe11fc"/>
    <xsd:import namespace="16d2a6fd-482a-4c06-8039-46779b8c15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4f30ad-4564-4a12-8cdb-4701d4fe1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2a6fd-482a-4c06-8039-46779b8c15c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E63F65DF-B053-4C13-ACC5-299EA08E3A2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4f30ad-4564-4a12-8cdb-4701d4fe11fc"/>
    <ds:schemaRef ds:uri="16d2a6fd-482a-4c06-8039-46779b8c15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10D59F5-BEA7-42A7-A87E-594E5CB8BF3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FAE368E-EE2C-44E9-A5C5-CCD5958B44D8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4635</TotalTime>
  <Words>1242</Words>
  <Application>Microsoft Office PowerPoint</Application>
  <PresentationFormat>Widescreen</PresentationFormat>
  <Paragraphs>273</Paragraphs>
  <Slides>35</Slides>
  <Notes>6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Calibri Light</vt:lpstr>
      <vt:lpstr>Cambria</vt:lpstr>
      <vt:lpstr>Metropolitan</vt:lpstr>
      <vt:lpstr>1_Kantoorthema</vt:lpstr>
      <vt:lpstr>Waystage 1.2. verkort (80u)</vt:lpstr>
      <vt:lpstr>Deel 4: Hebt u een maat groter? Zo Gezegd mondeling, p. 61</vt:lpstr>
      <vt:lpstr>PowerPoint Presentation</vt:lpstr>
      <vt:lpstr>PowerPoint Presentation</vt:lpstr>
      <vt:lpstr>Wie is wie?</vt:lpstr>
      <vt:lpstr>Wie is wie?</vt:lpstr>
      <vt:lpstr>Wie is wie?</vt:lpstr>
      <vt:lpstr>Wie is wie?</vt:lpstr>
      <vt:lpstr>Wat hebben ze aan? </vt:lpstr>
      <vt:lpstr>Wat hebben ze aan?</vt:lpstr>
      <vt:lpstr>Adjectief met of zonder -e</vt:lpstr>
      <vt:lpstr>PowerPoint Presentation</vt:lpstr>
      <vt:lpstr>PowerPoint Presentation</vt:lpstr>
      <vt:lpstr>PowerPoint Presentation</vt:lpstr>
      <vt:lpstr>Verloren gelopen</vt:lpstr>
      <vt:lpstr>In de klerenwinkel</vt:lpstr>
      <vt:lpstr>Extra?</vt:lpstr>
      <vt:lpstr>PowerPoint Presentation</vt:lpstr>
      <vt:lpstr>Kan ik dit passen?</vt:lpstr>
      <vt:lpstr>Deze of dit? Die of dat?</vt:lpstr>
      <vt:lpstr>Heb jij al eens een miskoop gedaan?</vt:lpstr>
      <vt:lpstr>Kan ik ruilen?</vt:lpstr>
      <vt:lpstr>Heb jij al eens een miskoop gedaan?</vt:lpstr>
      <vt:lpstr>Waystage 1.2. verkort (80u)</vt:lpstr>
      <vt:lpstr>Deel 5: Is het appartement nog vrij? Zo Gezegd mondeling, p. 87</vt:lpstr>
      <vt:lpstr>Hoe ziet jouw woning eruit?</vt:lpstr>
      <vt:lpstr>Wat verkies je? Dilemma’s!</vt:lpstr>
      <vt:lpstr>Afkortingen</vt:lpstr>
      <vt:lpstr>Luisteroefening</vt:lpstr>
      <vt:lpstr>Is het appartement nog vrij?</vt:lpstr>
      <vt:lpstr>Is het appartement nog vrij?</vt:lpstr>
      <vt:lpstr>Is het appartement nog vrij?</vt:lpstr>
      <vt:lpstr>Ik heb nog een paar vragen</vt:lpstr>
      <vt:lpstr>Extra Spreekoefening</vt:lpstr>
      <vt:lpstr>Huiswerk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Waystage 1.2. verkort (80u)</dc:title>
  <dc:creator>Eyckmans, Ella</dc:creator>
  <cp:lastModifiedBy>Gotink, Kilian</cp:lastModifiedBy>
  <cp:revision>39</cp:revision>
  <dcterms:created xsi:type="dcterms:W3CDTF">2020-09-27T12:17:15Z</dcterms:created>
  <dcterms:modified xsi:type="dcterms:W3CDTF">2023-11-08T19:56:07Z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0x010100B5D61FF2049BBC45899CC4D5815A426C</vt:lpwstr>
  </property>
</Properties>
</file>